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437" r:id="rId5"/>
    <p:sldId id="438" r:id="rId6"/>
    <p:sldId id="439" r:id="rId7"/>
    <p:sldId id="545" r:id="rId8"/>
    <p:sldId id="541" r:id="rId9"/>
    <p:sldId id="573" r:id="rId10"/>
    <p:sldId id="574" r:id="rId11"/>
    <p:sldId id="582" r:id="rId12"/>
    <p:sldId id="550" r:id="rId13"/>
    <p:sldId id="585" r:id="rId14"/>
    <p:sldId id="569" r:id="rId15"/>
    <p:sldId id="570" r:id="rId16"/>
    <p:sldId id="586" r:id="rId17"/>
    <p:sldId id="543" r:id="rId18"/>
    <p:sldId id="571" r:id="rId19"/>
    <p:sldId id="572" r:id="rId20"/>
    <p:sldId id="540" r:id="rId21"/>
    <p:sldId id="564" r:id="rId22"/>
    <p:sldId id="565" r:id="rId23"/>
    <p:sldId id="566" r:id="rId24"/>
    <p:sldId id="559" r:id="rId25"/>
    <p:sldId id="575" r:id="rId26"/>
    <p:sldId id="558" r:id="rId27"/>
    <p:sldId id="581" r:id="rId28"/>
    <p:sldId id="580" r:id="rId29"/>
    <p:sldId id="551" r:id="rId30"/>
    <p:sldId id="577" r:id="rId31"/>
    <p:sldId id="578" r:id="rId32"/>
    <p:sldId id="555" r:id="rId33"/>
    <p:sldId id="557" r:id="rId34"/>
    <p:sldId id="561" r:id="rId35"/>
    <p:sldId id="568" r:id="rId36"/>
    <p:sldId id="563" r:id="rId37"/>
    <p:sldId id="567" r:id="rId38"/>
    <p:sldId id="265" r:id="rId39"/>
    <p:sldId id="449" r:id="rId40"/>
    <p:sldId id="579" r:id="rId41"/>
    <p:sldId id="4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eshna  Choudhury" initials="SC" lastIdx="1" clrIdx="0">
    <p:extLst/>
  </p:cmAuthor>
  <p:cmAuthor id="2" name="Udipta Datta" initials="UD" lastIdx="1" clrIdx="1">
    <p:extLst/>
  </p:cmAuthor>
  <p:cmAuthor id="3" name="Rahul Mohan" initials="RM" lastIdx="13" clrIdx="2">
    <p:extLst/>
  </p:cmAuthor>
  <p:cmAuthor id="4" name="Varun  G" initials="VG" lastIdx="6" clrIdx="3">
    <p:extLst/>
  </p:cmAuthor>
  <p:cmAuthor id="5" name="Prachi  Shenoy" initials="PS" lastIdx="1" clrIdx="4">
    <p:extLst>
      <p:ext uri="{19B8F6BF-5375-455C-9EA6-DF929625EA0E}">
        <p15:presenceInfo xmlns:p15="http://schemas.microsoft.com/office/powerpoint/2012/main" userId="S-1-5-21-1801674531-1177238915-682003330-1403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4B183"/>
    <a:srgbClr val="ED7D31"/>
    <a:srgbClr val="D2DEEF"/>
    <a:srgbClr val="800080"/>
    <a:srgbClr val="CC00CC"/>
    <a:srgbClr val="00B0F0"/>
    <a:srgbClr val="FF9900"/>
    <a:srgbClr val="C5FFC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89767" autoAdjust="0"/>
  </p:normalViewPr>
  <p:slideViewPr>
    <p:cSldViewPr snapToGrid="0">
      <p:cViewPr varScale="1">
        <p:scale>
          <a:sx n="83" d="100"/>
          <a:sy n="83" d="100"/>
        </p:scale>
        <p:origin x="1008" y="84"/>
      </p:cViewPr>
      <p:guideLst>
        <p:guide orient="horz" pos="2160"/>
        <p:guide pos="3840"/>
        <p:guide orient="horz" pos="21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FC8AD-100A-4D1F-A984-01DD8A6FAEC0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3062D81-EF23-4BB4-8101-3D265C6DBCEC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Onboarding Portal</a:t>
          </a:r>
        </a:p>
        <a:p>
          <a:r>
            <a:rPr lang="en-US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Migration</a:t>
          </a:r>
          <a:endParaRPr lang="nl-NL" dirty="0"/>
        </a:p>
      </dgm:t>
    </dgm:pt>
    <dgm:pt modelId="{429194BB-5136-40FB-920F-CEE9F6D8C925}" type="parTrans" cxnId="{3B39FA59-1467-4A70-8EE0-1CB1549D6504}">
      <dgm:prSet/>
      <dgm:spPr/>
      <dgm:t>
        <a:bodyPr/>
        <a:lstStyle/>
        <a:p>
          <a:endParaRPr lang="nl-NL"/>
        </a:p>
      </dgm:t>
    </dgm:pt>
    <dgm:pt modelId="{88F1F6E6-5BE1-4E94-B4A5-C3EA23AC750B}" type="sibTrans" cxnId="{3B39FA59-1467-4A70-8EE0-1CB1549D6504}">
      <dgm:prSet/>
      <dgm:spPr/>
      <dgm:t>
        <a:bodyPr/>
        <a:lstStyle/>
        <a:p>
          <a:endParaRPr lang="nl-NL"/>
        </a:p>
      </dgm:t>
    </dgm:pt>
    <dgm:pt modelId="{05BD215D-8A29-4674-BDF2-B2D79B520CDE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GB" b="1" dirty="0" smtClean="0"/>
            <a:t>Financial Market</a:t>
          </a:r>
        </a:p>
        <a:p>
          <a:r>
            <a:rPr lang="en-GB" dirty="0" smtClean="0"/>
            <a:t>Current knowledge on FM for end to end system &amp; Business</a:t>
          </a:r>
          <a:endParaRPr lang="nl-NL" dirty="0"/>
        </a:p>
      </dgm:t>
    </dgm:pt>
    <dgm:pt modelId="{FD1B26C8-342D-4645-B6B5-88CF92FACEF7}" type="parTrans" cxnId="{D74FE996-B389-4729-8AE8-A52B3147EA0F}">
      <dgm:prSet/>
      <dgm:spPr/>
      <dgm:t>
        <a:bodyPr/>
        <a:lstStyle/>
        <a:p>
          <a:endParaRPr lang="nl-NL"/>
        </a:p>
      </dgm:t>
    </dgm:pt>
    <dgm:pt modelId="{851F7D00-9B29-4259-A355-646538BAD758}" type="sibTrans" cxnId="{D74FE996-B389-4729-8AE8-A52B3147EA0F}">
      <dgm:prSet/>
      <dgm:spPr/>
      <dgm:t>
        <a:bodyPr/>
        <a:lstStyle/>
        <a:p>
          <a:endParaRPr lang="nl-NL"/>
        </a:p>
      </dgm:t>
    </dgm:pt>
    <dgm:pt modelId="{168E2797-AD5F-4424-9F01-0A9E3DB2DB0F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nl-NL" sz="9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TCS - ING BE</a:t>
          </a:r>
          <a:endParaRPr lang="nl-NL" sz="900" dirty="0" smtClean="0">
            <a:solidFill>
              <a:prstClr val="white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900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Learnings, Tools, Consulting leverage the technical Knowledge</a:t>
          </a:r>
          <a:endParaRPr lang="nl-NL" sz="900" dirty="0"/>
        </a:p>
      </dgm:t>
    </dgm:pt>
    <dgm:pt modelId="{CCFDF495-353B-4673-B19C-CFD2EE7F8012}" type="parTrans" cxnId="{8BDAA083-B7AD-4947-8CEC-7D801E178434}">
      <dgm:prSet/>
      <dgm:spPr/>
      <dgm:t>
        <a:bodyPr/>
        <a:lstStyle/>
        <a:p>
          <a:endParaRPr lang="nl-NL"/>
        </a:p>
      </dgm:t>
    </dgm:pt>
    <dgm:pt modelId="{0168DCAE-CD96-4A99-8DBC-7298991834D3}" type="sibTrans" cxnId="{8BDAA083-B7AD-4947-8CEC-7D801E178434}">
      <dgm:prSet/>
      <dgm:spPr/>
      <dgm:t>
        <a:bodyPr/>
        <a:lstStyle/>
        <a:p>
          <a:endParaRPr lang="nl-NL"/>
        </a:p>
      </dgm:t>
    </dgm:pt>
    <dgm:pt modelId="{1BF508FE-EE10-4083-9A4C-C01AA3828A0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0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TCS Presence in all connected system with TPA.</a:t>
          </a:r>
          <a:endParaRPr lang="nl-NL" sz="1000" b="1" dirty="0" smtClean="0">
            <a:solidFill>
              <a:prstClr val="white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6D0985-3737-434B-893F-B9465515F71E}" type="parTrans" cxnId="{19FFFF64-D127-469A-BF68-7AEB2C71E6E7}">
      <dgm:prSet/>
      <dgm:spPr/>
      <dgm:t>
        <a:bodyPr/>
        <a:lstStyle/>
        <a:p>
          <a:endParaRPr lang="nl-NL"/>
        </a:p>
      </dgm:t>
    </dgm:pt>
    <dgm:pt modelId="{06D4DBBE-4DAD-4784-BCB7-6CC3338A63F6}" type="sibTrans" cxnId="{19FFFF64-D127-469A-BF68-7AEB2C71E6E7}">
      <dgm:prSet/>
      <dgm:spPr/>
      <dgm:t>
        <a:bodyPr/>
        <a:lstStyle/>
        <a:p>
          <a:endParaRPr lang="nl-NL"/>
        </a:p>
      </dgm:t>
    </dgm:pt>
    <dgm:pt modelId="{B4D69285-70BB-49B6-911E-69BC4F4960EC}">
      <dgm:prSet phldrT="[Text]"/>
      <dgm:spPr>
        <a:solidFill>
          <a:srgbClr val="0070C0"/>
        </a:solidFill>
      </dgm:spPr>
      <dgm:t>
        <a:bodyPr/>
        <a:lstStyle/>
        <a:p>
          <a:r>
            <a:rPr lang="nl-NL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IT4IT</a:t>
          </a:r>
          <a:endParaRPr lang="nl-NL" dirty="0" smtClean="0">
            <a:solidFill>
              <a:prstClr val="white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rPr>
            <a:t>Complete Continuous Delivery, Monitoring Consulting, Innovation</a:t>
          </a:r>
          <a:endParaRPr lang="nl-NL" dirty="0"/>
        </a:p>
      </dgm:t>
    </dgm:pt>
    <dgm:pt modelId="{DBE50CD6-2D77-4000-B125-C45329EA621C}" type="parTrans" cxnId="{73D74A5E-63F0-46F3-B197-5606738B1871}">
      <dgm:prSet/>
      <dgm:spPr/>
      <dgm:t>
        <a:bodyPr/>
        <a:lstStyle/>
        <a:p>
          <a:endParaRPr lang="nl-NL"/>
        </a:p>
      </dgm:t>
    </dgm:pt>
    <dgm:pt modelId="{547EC2AD-0EFE-401A-8CEA-4277E66C0F04}" type="sibTrans" cxnId="{73D74A5E-63F0-46F3-B197-5606738B1871}">
      <dgm:prSet/>
      <dgm:spPr/>
      <dgm:t>
        <a:bodyPr/>
        <a:lstStyle/>
        <a:p>
          <a:endParaRPr lang="nl-NL"/>
        </a:p>
      </dgm:t>
    </dgm:pt>
    <dgm:pt modelId="{D5BB4D33-C2E9-461B-8E25-F25B33B2EB8D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 smtClean="0"/>
            <a:t>Way of Working</a:t>
          </a:r>
        </a:p>
        <a:p>
          <a:r>
            <a:rPr lang="en-GB" dirty="0" smtClean="0"/>
            <a:t>Understanding of ING way of working &amp; Process</a:t>
          </a:r>
          <a:endParaRPr lang="nl-NL" dirty="0"/>
        </a:p>
      </dgm:t>
    </dgm:pt>
    <dgm:pt modelId="{52495253-870B-44D7-9E57-941D647AC9B6}" type="parTrans" cxnId="{B497278A-F6B3-43EF-A2DB-403D2C60D7C5}">
      <dgm:prSet/>
      <dgm:spPr/>
      <dgm:t>
        <a:bodyPr/>
        <a:lstStyle/>
        <a:p>
          <a:endParaRPr lang="nl-NL"/>
        </a:p>
      </dgm:t>
    </dgm:pt>
    <dgm:pt modelId="{95E1C232-81AE-47E0-87D1-4F762DC0509B}" type="sibTrans" cxnId="{B497278A-F6B3-43EF-A2DB-403D2C60D7C5}">
      <dgm:prSet/>
      <dgm:spPr/>
      <dgm:t>
        <a:bodyPr/>
        <a:lstStyle/>
        <a:p>
          <a:endParaRPr lang="nl-NL"/>
        </a:p>
      </dgm:t>
    </dgm:pt>
    <dgm:pt modelId="{22BBA247-09A4-4967-B08E-FBD77B2DAAB0}" type="pres">
      <dgm:prSet presAssocID="{86BFC8AD-100A-4D1F-A984-01DD8A6FAEC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570B2E1A-CD64-49CC-B99C-2317B3BF8356}" type="pres">
      <dgm:prSet presAssocID="{C3062D81-EF23-4BB4-8101-3D265C6DBCEC}" presName="centerShape" presStyleLbl="node0" presStyleIdx="0" presStyleCnt="1" custScaleX="57832" custScaleY="79829" custLinFactNeighborX="1386" custLinFactNeighborY="-4434"/>
      <dgm:spPr/>
      <dgm:t>
        <a:bodyPr/>
        <a:lstStyle/>
        <a:p>
          <a:endParaRPr lang="nl-NL"/>
        </a:p>
      </dgm:t>
    </dgm:pt>
    <dgm:pt modelId="{66A14DB1-0C7E-401F-97A9-1BDA4C2C0B3A}" type="pres">
      <dgm:prSet presAssocID="{05BD215D-8A29-4674-BDF2-B2D79B520CDE}" presName="node" presStyleLbl="node1" presStyleIdx="0" presStyleCnt="5" custScaleX="223196" custRadScaleRad="92247" custRadScaleInc="-2869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774849B-344C-4602-BB77-0E6FD9787CD7}" type="pres">
      <dgm:prSet presAssocID="{05BD215D-8A29-4674-BDF2-B2D79B520CDE}" presName="dummy" presStyleCnt="0"/>
      <dgm:spPr/>
    </dgm:pt>
    <dgm:pt modelId="{78B5D5B4-1F2E-4F3E-8394-E6286603AE5B}" type="pres">
      <dgm:prSet presAssocID="{851F7D00-9B29-4259-A355-646538BAD758}" presName="sibTrans" presStyleLbl="sibTrans2D1" presStyleIdx="0" presStyleCnt="5"/>
      <dgm:spPr/>
      <dgm:t>
        <a:bodyPr/>
        <a:lstStyle/>
        <a:p>
          <a:endParaRPr lang="nl-NL"/>
        </a:p>
      </dgm:t>
    </dgm:pt>
    <dgm:pt modelId="{38260E4A-1DA1-456B-8572-D6EE9560243F}" type="pres">
      <dgm:prSet presAssocID="{D5BB4D33-C2E9-461B-8E25-F25B33B2EB8D}" presName="node" presStyleLbl="node1" presStyleIdx="1" presStyleCnt="5" custScaleX="217754" custRadScaleRad="107011" custRadScaleInc="-119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D6B6C7-6106-4679-979E-F48BD4ADFF09}" type="pres">
      <dgm:prSet presAssocID="{D5BB4D33-C2E9-461B-8E25-F25B33B2EB8D}" presName="dummy" presStyleCnt="0"/>
      <dgm:spPr/>
    </dgm:pt>
    <dgm:pt modelId="{19F228EB-64D5-4FD9-928C-0C38E5AFF611}" type="pres">
      <dgm:prSet presAssocID="{95E1C232-81AE-47E0-87D1-4F762DC0509B}" presName="sibTrans" presStyleLbl="sibTrans2D1" presStyleIdx="1" presStyleCnt="5"/>
      <dgm:spPr/>
      <dgm:t>
        <a:bodyPr/>
        <a:lstStyle/>
        <a:p>
          <a:endParaRPr lang="nl-NL"/>
        </a:p>
      </dgm:t>
    </dgm:pt>
    <dgm:pt modelId="{9FE3E1D4-A393-4A99-A49A-FA21E57ED049}" type="pres">
      <dgm:prSet presAssocID="{168E2797-AD5F-4424-9F01-0A9E3DB2DB0F}" presName="node" presStyleLbl="node1" presStyleIdx="2" presStyleCnt="5" custScaleX="223196" custRadScaleRad="93518" custRadScaleInc="-8907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842FF57-9174-4F89-BFDA-B265F932EE4B}" type="pres">
      <dgm:prSet presAssocID="{168E2797-AD5F-4424-9F01-0A9E3DB2DB0F}" presName="dummy" presStyleCnt="0"/>
      <dgm:spPr/>
    </dgm:pt>
    <dgm:pt modelId="{41E02E8A-B64A-40B1-8A7C-9BDCAF34D442}" type="pres">
      <dgm:prSet presAssocID="{0168DCAE-CD96-4A99-8DBC-7298991834D3}" presName="sibTrans" presStyleLbl="sibTrans2D1" presStyleIdx="2" presStyleCnt="5"/>
      <dgm:spPr/>
      <dgm:t>
        <a:bodyPr/>
        <a:lstStyle/>
        <a:p>
          <a:endParaRPr lang="nl-NL"/>
        </a:p>
      </dgm:t>
    </dgm:pt>
    <dgm:pt modelId="{DF84B0BD-14B4-4F62-ABBE-6EA09CD0C1B0}" type="pres">
      <dgm:prSet presAssocID="{1BF508FE-EE10-4083-9A4C-C01AA3828A0C}" presName="node" presStyleLbl="node1" presStyleIdx="3" presStyleCnt="5" custScaleX="223196" custRadScaleRad="93503" custRadScaleInc="7882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BE981F2-745E-4CCE-91D1-774FC1025202}" type="pres">
      <dgm:prSet presAssocID="{1BF508FE-EE10-4083-9A4C-C01AA3828A0C}" presName="dummy" presStyleCnt="0"/>
      <dgm:spPr/>
    </dgm:pt>
    <dgm:pt modelId="{A36821D7-553A-4E22-88D3-B761C31D6EB9}" type="pres">
      <dgm:prSet presAssocID="{06D4DBBE-4DAD-4784-BCB7-6CC3338A63F6}" presName="sibTrans" presStyleLbl="sibTrans2D1" presStyleIdx="3" presStyleCnt="5"/>
      <dgm:spPr/>
      <dgm:t>
        <a:bodyPr/>
        <a:lstStyle/>
        <a:p>
          <a:endParaRPr lang="nl-NL"/>
        </a:p>
      </dgm:t>
    </dgm:pt>
    <dgm:pt modelId="{563079DF-97F9-4C8C-B2DA-9DCEBEEF686C}" type="pres">
      <dgm:prSet presAssocID="{B4D69285-70BB-49B6-911E-69BC4F4960EC}" presName="node" presStyleLbl="node1" presStyleIdx="4" presStyleCnt="5" custScaleX="22319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FC34FBA-06B5-49CD-ABE0-F958AE349C98}" type="pres">
      <dgm:prSet presAssocID="{B4D69285-70BB-49B6-911E-69BC4F4960EC}" presName="dummy" presStyleCnt="0"/>
      <dgm:spPr/>
    </dgm:pt>
    <dgm:pt modelId="{E7E50D74-DA46-443F-AFE7-03E89AFC50DD}" type="pres">
      <dgm:prSet presAssocID="{547EC2AD-0EFE-401A-8CEA-4277E66C0F04}" presName="sibTrans" presStyleLbl="sibTrans2D1" presStyleIdx="4" presStyleCnt="5"/>
      <dgm:spPr/>
      <dgm:t>
        <a:bodyPr/>
        <a:lstStyle/>
        <a:p>
          <a:endParaRPr lang="nl-NL"/>
        </a:p>
      </dgm:t>
    </dgm:pt>
  </dgm:ptLst>
  <dgm:cxnLst>
    <dgm:cxn modelId="{D74FE996-B389-4729-8AE8-A52B3147EA0F}" srcId="{C3062D81-EF23-4BB4-8101-3D265C6DBCEC}" destId="{05BD215D-8A29-4674-BDF2-B2D79B520CDE}" srcOrd="0" destOrd="0" parTransId="{FD1B26C8-342D-4645-B6B5-88CF92FACEF7}" sibTransId="{851F7D00-9B29-4259-A355-646538BAD758}"/>
    <dgm:cxn modelId="{8BDAA083-B7AD-4947-8CEC-7D801E178434}" srcId="{C3062D81-EF23-4BB4-8101-3D265C6DBCEC}" destId="{168E2797-AD5F-4424-9F01-0A9E3DB2DB0F}" srcOrd="2" destOrd="0" parTransId="{CCFDF495-353B-4673-B19C-CFD2EE7F8012}" sibTransId="{0168DCAE-CD96-4A99-8DBC-7298991834D3}"/>
    <dgm:cxn modelId="{9E0FB5C0-6C0F-4D47-B744-2E16ED43DF88}" type="presOf" srcId="{1BF508FE-EE10-4083-9A4C-C01AA3828A0C}" destId="{DF84B0BD-14B4-4F62-ABBE-6EA09CD0C1B0}" srcOrd="0" destOrd="0" presId="urn:microsoft.com/office/officeart/2005/8/layout/radial6"/>
    <dgm:cxn modelId="{B16C1602-8D8C-4F54-917E-02AB13F13CC6}" type="presOf" srcId="{86BFC8AD-100A-4D1F-A984-01DD8A6FAEC0}" destId="{22BBA247-09A4-4967-B08E-FBD77B2DAAB0}" srcOrd="0" destOrd="0" presId="urn:microsoft.com/office/officeart/2005/8/layout/radial6"/>
    <dgm:cxn modelId="{C7640BE9-FA3A-4590-AFCE-D4FEB56E7571}" type="presOf" srcId="{D5BB4D33-C2E9-461B-8E25-F25B33B2EB8D}" destId="{38260E4A-1DA1-456B-8572-D6EE9560243F}" srcOrd="0" destOrd="0" presId="urn:microsoft.com/office/officeart/2005/8/layout/radial6"/>
    <dgm:cxn modelId="{D78A10DD-8FEE-44E6-AEB1-910D0E1656B2}" type="presOf" srcId="{0168DCAE-CD96-4A99-8DBC-7298991834D3}" destId="{41E02E8A-B64A-40B1-8A7C-9BDCAF34D442}" srcOrd="0" destOrd="0" presId="urn:microsoft.com/office/officeart/2005/8/layout/radial6"/>
    <dgm:cxn modelId="{73D74A5E-63F0-46F3-B197-5606738B1871}" srcId="{C3062D81-EF23-4BB4-8101-3D265C6DBCEC}" destId="{B4D69285-70BB-49B6-911E-69BC4F4960EC}" srcOrd="4" destOrd="0" parTransId="{DBE50CD6-2D77-4000-B125-C45329EA621C}" sibTransId="{547EC2AD-0EFE-401A-8CEA-4277E66C0F04}"/>
    <dgm:cxn modelId="{5539EF2D-39BA-4908-8272-98F332BC66FE}" type="presOf" srcId="{851F7D00-9B29-4259-A355-646538BAD758}" destId="{78B5D5B4-1F2E-4F3E-8394-E6286603AE5B}" srcOrd="0" destOrd="0" presId="urn:microsoft.com/office/officeart/2005/8/layout/radial6"/>
    <dgm:cxn modelId="{19FFFF64-D127-469A-BF68-7AEB2C71E6E7}" srcId="{C3062D81-EF23-4BB4-8101-3D265C6DBCEC}" destId="{1BF508FE-EE10-4083-9A4C-C01AA3828A0C}" srcOrd="3" destOrd="0" parTransId="{7D6D0985-3737-434B-893F-B9465515F71E}" sibTransId="{06D4DBBE-4DAD-4784-BCB7-6CC3338A63F6}"/>
    <dgm:cxn modelId="{4D8DE10C-76EC-4FF9-884E-A3663FE874D4}" type="presOf" srcId="{C3062D81-EF23-4BB4-8101-3D265C6DBCEC}" destId="{570B2E1A-CD64-49CC-B99C-2317B3BF8356}" srcOrd="0" destOrd="0" presId="urn:microsoft.com/office/officeart/2005/8/layout/radial6"/>
    <dgm:cxn modelId="{A3DB7D6A-5E11-4CEB-B9D9-1A73C66C66B1}" type="presOf" srcId="{168E2797-AD5F-4424-9F01-0A9E3DB2DB0F}" destId="{9FE3E1D4-A393-4A99-A49A-FA21E57ED049}" srcOrd="0" destOrd="0" presId="urn:microsoft.com/office/officeart/2005/8/layout/radial6"/>
    <dgm:cxn modelId="{81D73508-15DB-4CAD-8399-1151CF9FC799}" type="presOf" srcId="{05BD215D-8A29-4674-BDF2-B2D79B520CDE}" destId="{66A14DB1-0C7E-401F-97A9-1BDA4C2C0B3A}" srcOrd="0" destOrd="0" presId="urn:microsoft.com/office/officeart/2005/8/layout/radial6"/>
    <dgm:cxn modelId="{3B39FA59-1467-4A70-8EE0-1CB1549D6504}" srcId="{86BFC8AD-100A-4D1F-A984-01DD8A6FAEC0}" destId="{C3062D81-EF23-4BB4-8101-3D265C6DBCEC}" srcOrd="0" destOrd="0" parTransId="{429194BB-5136-40FB-920F-CEE9F6D8C925}" sibTransId="{88F1F6E6-5BE1-4E94-B4A5-C3EA23AC750B}"/>
    <dgm:cxn modelId="{682266CC-AF01-477C-BDBE-F3F10CF6D534}" type="presOf" srcId="{06D4DBBE-4DAD-4784-BCB7-6CC3338A63F6}" destId="{A36821D7-553A-4E22-88D3-B761C31D6EB9}" srcOrd="0" destOrd="0" presId="urn:microsoft.com/office/officeart/2005/8/layout/radial6"/>
    <dgm:cxn modelId="{F810CB28-7485-4DD5-920D-E3F418ADAEC0}" type="presOf" srcId="{B4D69285-70BB-49B6-911E-69BC4F4960EC}" destId="{563079DF-97F9-4C8C-B2DA-9DCEBEEF686C}" srcOrd="0" destOrd="0" presId="urn:microsoft.com/office/officeart/2005/8/layout/radial6"/>
    <dgm:cxn modelId="{4B41144C-E576-4717-911D-F678B5E4C090}" type="presOf" srcId="{547EC2AD-0EFE-401A-8CEA-4277E66C0F04}" destId="{E7E50D74-DA46-443F-AFE7-03E89AFC50DD}" srcOrd="0" destOrd="0" presId="urn:microsoft.com/office/officeart/2005/8/layout/radial6"/>
    <dgm:cxn modelId="{B497278A-F6B3-43EF-A2DB-403D2C60D7C5}" srcId="{C3062D81-EF23-4BB4-8101-3D265C6DBCEC}" destId="{D5BB4D33-C2E9-461B-8E25-F25B33B2EB8D}" srcOrd="1" destOrd="0" parTransId="{52495253-870B-44D7-9E57-941D647AC9B6}" sibTransId="{95E1C232-81AE-47E0-87D1-4F762DC0509B}"/>
    <dgm:cxn modelId="{29BF1F37-9957-43F5-9CA9-1A119C60F847}" type="presOf" srcId="{95E1C232-81AE-47E0-87D1-4F762DC0509B}" destId="{19F228EB-64D5-4FD9-928C-0C38E5AFF611}" srcOrd="0" destOrd="0" presId="urn:microsoft.com/office/officeart/2005/8/layout/radial6"/>
    <dgm:cxn modelId="{4C22A557-E686-4A63-A8AD-F966F854A067}" type="presParOf" srcId="{22BBA247-09A4-4967-B08E-FBD77B2DAAB0}" destId="{570B2E1A-CD64-49CC-B99C-2317B3BF8356}" srcOrd="0" destOrd="0" presId="urn:microsoft.com/office/officeart/2005/8/layout/radial6"/>
    <dgm:cxn modelId="{C763E593-AA7D-4A70-811D-030AC30904BA}" type="presParOf" srcId="{22BBA247-09A4-4967-B08E-FBD77B2DAAB0}" destId="{66A14DB1-0C7E-401F-97A9-1BDA4C2C0B3A}" srcOrd="1" destOrd="0" presId="urn:microsoft.com/office/officeart/2005/8/layout/radial6"/>
    <dgm:cxn modelId="{C81E565B-6351-47F4-BC87-97572699E26D}" type="presParOf" srcId="{22BBA247-09A4-4967-B08E-FBD77B2DAAB0}" destId="{0774849B-344C-4602-BB77-0E6FD9787CD7}" srcOrd="2" destOrd="0" presId="urn:microsoft.com/office/officeart/2005/8/layout/radial6"/>
    <dgm:cxn modelId="{4BDA7FFB-E7AA-4AE2-8783-3F0244B4FE50}" type="presParOf" srcId="{22BBA247-09A4-4967-B08E-FBD77B2DAAB0}" destId="{78B5D5B4-1F2E-4F3E-8394-E6286603AE5B}" srcOrd="3" destOrd="0" presId="urn:microsoft.com/office/officeart/2005/8/layout/radial6"/>
    <dgm:cxn modelId="{E52299A9-3BE5-4047-9EAB-941BA3425AB5}" type="presParOf" srcId="{22BBA247-09A4-4967-B08E-FBD77B2DAAB0}" destId="{38260E4A-1DA1-456B-8572-D6EE9560243F}" srcOrd="4" destOrd="0" presId="urn:microsoft.com/office/officeart/2005/8/layout/radial6"/>
    <dgm:cxn modelId="{26AA5503-56E0-4DE9-A5DB-C48EFA346FEE}" type="presParOf" srcId="{22BBA247-09A4-4967-B08E-FBD77B2DAAB0}" destId="{2AD6B6C7-6106-4679-979E-F48BD4ADFF09}" srcOrd="5" destOrd="0" presId="urn:microsoft.com/office/officeart/2005/8/layout/radial6"/>
    <dgm:cxn modelId="{82CE693D-BA90-4833-9DC2-15C173317A29}" type="presParOf" srcId="{22BBA247-09A4-4967-B08E-FBD77B2DAAB0}" destId="{19F228EB-64D5-4FD9-928C-0C38E5AFF611}" srcOrd="6" destOrd="0" presId="urn:microsoft.com/office/officeart/2005/8/layout/radial6"/>
    <dgm:cxn modelId="{52CFB027-6BE1-4A4C-8389-98FF08623E74}" type="presParOf" srcId="{22BBA247-09A4-4967-B08E-FBD77B2DAAB0}" destId="{9FE3E1D4-A393-4A99-A49A-FA21E57ED049}" srcOrd="7" destOrd="0" presId="urn:microsoft.com/office/officeart/2005/8/layout/radial6"/>
    <dgm:cxn modelId="{DD51D823-E020-480B-9D1D-E4306A1F1044}" type="presParOf" srcId="{22BBA247-09A4-4967-B08E-FBD77B2DAAB0}" destId="{5842FF57-9174-4F89-BFDA-B265F932EE4B}" srcOrd="8" destOrd="0" presId="urn:microsoft.com/office/officeart/2005/8/layout/radial6"/>
    <dgm:cxn modelId="{8A6B2872-64DE-4FE8-80BB-C36FA0D41DB9}" type="presParOf" srcId="{22BBA247-09A4-4967-B08E-FBD77B2DAAB0}" destId="{41E02E8A-B64A-40B1-8A7C-9BDCAF34D442}" srcOrd="9" destOrd="0" presId="urn:microsoft.com/office/officeart/2005/8/layout/radial6"/>
    <dgm:cxn modelId="{5CED16A9-F97C-4728-9282-B560D10FDFF0}" type="presParOf" srcId="{22BBA247-09A4-4967-B08E-FBD77B2DAAB0}" destId="{DF84B0BD-14B4-4F62-ABBE-6EA09CD0C1B0}" srcOrd="10" destOrd="0" presId="urn:microsoft.com/office/officeart/2005/8/layout/radial6"/>
    <dgm:cxn modelId="{CACB4EF7-B798-4500-97DE-97EB25B971BE}" type="presParOf" srcId="{22BBA247-09A4-4967-B08E-FBD77B2DAAB0}" destId="{CBE981F2-745E-4CCE-91D1-774FC1025202}" srcOrd="11" destOrd="0" presId="urn:microsoft.com/office/officeart/2005/8/layout/radial6"/>
    <dgm:cxn modelId="{0DF139AD-D29B-406F-B512-D78F5A71A2DD}" type="presParOf" srcId="{22BBA247-09A4-4967-B08E-FBD77B2DAAB0}" destId="{A36821D7-553A-4E22-88D3-B761C31D6EB9}" srcOrd="12" destOrd="0" presId="urn:microsoft.com/office/officeart/2005/8/layout/radial6"/>
    <dgm:cxn modelId="{949756A2-DA53-4259-8EFA-104950C432B9}" type="presParOf" srcId="{22BBA247-09A4-4967-B08E-FBD77B2DAAB0}" destId="{563079DF-97F9-4C8C-B2DA-9DCEBEEF686C}" srcOrd="13" destOrd="0" presId="urn:microsoft.com/office/officeart/2005/8/layout/radial6"/>
    <dgm:cxn modelId="{39CF4AF5-9645-4DD5-84AE-4F86E941952A}" type="presParOf" srcId="{22BBA247-09A4-4967-B08E-FBD77B2DAAB0}" destId="{3FC34FBA-06B5-49CD-ABE0-F958AE349C98}" srcOrd="14" destOrd="0" presId="urn:microsoft.com/office/officeart/2005/8/layout/radial6"/>
    <dgm:cxn modelId="{BD1E84FE-EE64-4B0A-9D4F-9DEDBAEF01E2}" type="presParOf" srcId="{22BBA247-09A4-4967-B08E-FBD77B2DAAB0}" destId="{E7E50D74-DA46-443F-AFE7-03E89AFC50D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79E58-3B43-482F-9CB2-620ACF2CDB14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98A97-92EC-49A9-936A-214DEB0183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9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3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3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A3A2-3D39-4C5D-A91F-6116A24F0BEA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4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93B0F-D5B1-44A1-845E-963EDA9C53A4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77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4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8EEC7-516C-44E3-9FCD-BD1839DF75DF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012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93B0F-D5B1-44A1-845E-963EDA9C53A4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3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98A97-92EC-49A9-936A-214DEB0183D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6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515444"/>
            <a:ext cx="12192000" cy="253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09" y="4932143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709" y="4017155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5709" y="6348457"/>
            <a:ext cx="2114373" cy="283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/>
            </a:lvl2pPr>
            <a:lvl3pPr marL="779252" indent="0">
              <a:buNone/>
              <a:defRPr/>
            </a:lvl3pPr>
            <a:lvl4pPr marL="1168878" indent="0">
              <a:buNone/>
              <a:defRPr/>
            </a:lvl4pPr>
            <a:lvl5pPr marL="1558503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3542337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4386940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18302" y="5231544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0619" y="852280"/>
            <a:ext cx="2537682" cy="47387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tcs_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194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20800" y="1219201"/>
            <a:ext cx="8011584" cy="3139017"/>
          </a:xfrm>
          <a:prstGeom prst="rect">
            <a:avLst/>
          </a:prstGeom>
        </p:spPr>
        <p:txBody>
          <a:bodyPr/>
          <a:lstStyle>
            <a:lvl1pPr>
              <a:defRPr>
                <a:latin typeface="Calibiri"/>
              </a:defRPr>
            </a:lvl1pPr>
            <a:lvl2pPr>
              <a:defRPr>
                <a:latin typeface="Calibiri"/>
              </a:defRPr>
            </a:lvl2pPr>
            <a:lvl3pPr>
              <a:defRPr>
                <a:latin typeface="Calibiri"/>
              </a:defRPr>
            </a:lvl3pPr>
            <a:lvl4pPr>
              <a:defRPr>
                <a:latin typeface="Calibiri"/>
              </a:defRPr>
            </a:lvl4pPr>
            <a:lvl5pPr>
              <a:defRPr>
                <a:latin typeface="Calibi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5400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8"/>
            <a:ext cx="761998" cy="37941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000">
                <a:latin typeface="Segoe UI Light" pitchFamily="34" charset="0"/>
              </a:defRPr>
            </a:lvl1pPr>
            <a:lvl2pPr marL="281759" indent="0">
              <a:buNone/>
              <a:defRPr/>
            </a:lvl2pPr>
            <a:lvl3pPr marL="588653" indent="0">
              <a:buNone/>
              <a:defRPr/>
            </a:lvl3pPr>
            <a:lvl4pPr marL="870411" indent="0">
              <a:buNone/>
              <a:defRPr/>
            </a:lvl4pPr>
            <a:lvl5pPr marL="1105872" indent="0"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8490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063168"/>
            <a:ext cx="12192000" cy="2481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3394030"/>
            <a:ext cx="3891628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64990" y="3385738"/>
            <a:ext cx="8418049" cy="582930"/>
          </a:xfrm>
        </p:spPr>
        <p:txBody>
          <a:bodyPr anchor="t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5996" y="2470750"/>
            <a:ext cx="8368276" cy="721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4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8300372" y="2466536"/>
            <a:ext cx="3891628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2671" y="258083"/>
            <a:ext cx="3036111" cy="1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0619" y="864245"/>
            <a:ext cx="2537682" cy="47387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1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84800" y="6551618"/>
            <a:ext cx="3651240" cy="192082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1189038"/>
            <a:ext cx="11237383" cy="4525962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048000" y="6477874"/>
            <a:ext cx="5910470" cy="38012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>
                <a:solidFill>
                  <a:srgbClr val="505050"/>
                </a:solidFill>
              </a:rPr>
              <a:t>TCS 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032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34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18" y="914401"/>
            <a:ext cx="1123738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53247" y="6002446"/>
            <a:ext cx="11508317" cy="338554"/>
          </a:xfrm>
          <a:prstGeom prst="rect">
            <a:avLst/>
          </a:prstGeom>
        </p:spPr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1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ln/>
        </p:spPr>
        <p:txBody>
          <a:bodyPr lIns="76806" tIns="38403" rIns="76806" bIns="38403"/>
          <a:lstStyle>
            <a:lvl1pPr>
              <a:defRPr/>
            </a:lvl1pPr>
          </a:lstStyle>
          <a:p>
            <a:pPr>
              <a:defRPr/>
            </a:pPr>
            <a:fld id="{858BED6B-5EED-4272-8A75-F8FF2111C16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228600"/>
            <a:ext cx="11264907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09618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835965" y="6550224"/>
            <a:ext cx="17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TCS-ING Confidential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2402" y="6289193"/>
            <a:ext cx="2854797" cy="5220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2151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662609"/>
            <a:ext cx="118872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3"/>
          <p:cNvSpPr>
            <a:spLocks noEditPoints="1"/>
          </p:cNvSpPr>
          <p:nvPr/>
        </p:nvSpPr>
        <p:spPr bwMode="auto">
          <a:xfrm flipH="1">
            <a:off x="0" y="6228522"/>
            <a:ext cx="3048000" cy="629478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1108530" y="6596588"/>
            <a:ext cx="902691" cy="146304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602250" y="6596588"/>
            <a:ext cx="1440005" cy="146304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928321" y="6596588"/>
            <a:ext cx="607655" cy="146304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465047" y="6576966"/>
            <a:ext cx="1475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TCS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- ING</a:t>
            </a:r>
            <a:r>
              <a:rPr lang="en-US" sz="11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Confidential</a:t>
            </a:r>
            <a:endParaRPr lang="en-US" sz="11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 preferRelativeResize="0">
            <a:picLocks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36254" y="196160"/>
            <a:ext cx="1097280" cy="32004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1044" y="6294210"/>
            <a:ext cx="540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5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68" r:id="rId4"/>
    <p:sldLayoutId id="2147483669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TCS  Response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ING SCF On boarding Portal- ING Supply Chain Finance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fld id="{2FFEFCDE-8564-4FE6-9119-7C62520E7E0B}" type="datetime4">
              <a:rPr lang="en-US" smtClean="0"/>
              <a:t>June 5, 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9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Rollout plans 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62210" y="2269643"/>
            <a:ext cx="0" cy="296942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577" y="2171515"/>
            <a:ext cx="6030408" cy="617984"/>
          </a:xfrm>
          <a:prstGeom prst="rect">
            <a:avLst/>
          </a:prstGeom>
          <a:solidFill>
            <a:srgbClr val="002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8612" tIns="45717" rIns="91436" bIns="45717" rtlCol="0" anchor="ctr"/>
          <a:lstStyle/>
          <a:p>
            <a:pPr defTabSz="914367">
              <a:lnSpc>
                <a:spcPct val="90000"/>
              </a:lnSpc>
            </a:pPr>
            <a:r>
              <a:rPr lang="en-US" sz="1200" b="1" dirty="0" smtClean="0">
                <a:gradFill>
                  <a:gsLst>
                    <a:gs pos="14159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Approach 1:</a:t>
            </a:r>
            <a:r>
              <a:rPr lang="en-US" sz="1200" b="1" dirty="0"/>
              <a:t> SCF Migration From DXC Infrastructure to ING Infrastructure</a:t>
            </a:r>
            <a:endParaRPr lang="en-US" sz="1200" dirty="0">
              <a:gradFill>
                <a:gsLst>
                  <a:gs pos="14159">
                    <a:srgbClr val="FFFFFF"/>
                  </a:gs>
                  <a:gs pos="56000">
                    <a:srgbClr val="FFFFFF"/>
                  </a:gs>
                </a:gsLst>
                <a:lin ang="5400000" scaled="0"/>
              </a:gradFill>
              <a:cs typeface="Segoe UI Semibold" panose="020B07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17084" y="796031"/>
            <a:ext cx="0" cy="296942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1"/>
          <p:cNvSpPr>
            <a:spLocks noEditPoints="1"/>
          </p:cNvSpPr>
          <p:nvPr/>
        </p:nvSpPr>
        <p:spPr bwMode="black">
          <a:xfrm>
            <a:off x="4576191" y="796408"/>
            <a:ext cx="274320" cy="277433"/>
          </a:xfrm>
          <a:custGeom>
            <a:avLst/>
            <a:gdLst>
              <a:gd name="T0" fmla="*/ 213 w 709"/>
              <a:gd name="T1" fmla="*/ 522 h 709"/>
              <a:gd name="T2" fmla="*/ 213 w 709"/>
              <a:gd name="T3" fmla="*/ 709 h 709"/>
              <a:gd name="T4" fmla="*/ 0 w 709"/>
              <a:gd name="T5" fmla="*/ 709 h 709"/>
              <a:gd name="T6" fmla="*/ 0 w 709"/>
              <a:gd name="T7" fmla="*/ 496 h 709"/>
              <a:gd name="T8" fmla="*/ 88 w 709"/>
              <a:gd name="T9" fmla="*/ 496 h 709"/>
              <a:gd name="T10" fmla="*/ 67 w 709"/>
              <a:gd name="T11" fmla="*/ 522 h 709"/>
              <a:gd name="T12" fmla="*/ 213 w 709"/>
              <a:gd name="T13" fmla="*/ 522 h 709"/>
              <a:gd name="T14" fmla="*/ 619 w 709"/>
              <a:gd name="T15" fmla="*/ 496 h 709"/>
              <a:gd name="T16" fmla="*/ 643 w 709"/>
              <a:gd name="T17" fmla="*/ 522 h 709"/>
              <a:gd name="T18" fmla="*/ 496 w 709"/>
              <a:gd name="T19" fmla="*/ 522 h 709"/>
              <a:gd name="T20" fmla="*/ 496 w 709"/>
              <a:gd name="T21" fmla="*/ 709 h 709"/>
              <a:gd name="T22" fmla="*/ 709 w 709"/>
              <a:gd name="T23" fmla="*/ 709 h 709"/>
              <a:gd name="T24" fmla="*/ 709 w 709"/>
              <a:gd name="T25" fmla="*/ 496 h 709"/>
              <a:gd name="T26" fmla="*/ 619 w 709"/>
              <a:gd name="T27" fmla="*/ 496 h 709"/>
              <a:gd name="T28" fmla="*/ 355 w 709"/>
              <a:gd name="T29" fmla="*/ 182 h 709"/>
              <a:gd name="T30" fmla="*/ 381 w 709"/>
              <a:gd name="T31" fmla="*/ 213 h 709"/>
              <a:gd name="T32" fmla="*/ 461 w 709"/>
              <a:gd name="T33" fmla="*/ 213 h 709"/>
              <a:gd name="T34" fmla="*/ 461 w 709"/>
              <a:gd name="T35" fmla="*/ 0 h 709"/>
              <a:gd name="T36" fmla="*/ 248 w 709"/>
              <a:gd name="T37" fmla="*/ 0 h 709"/>
              <a:gd name="T38" fmla="*/ 248 w 709"/>
              <a:gd name="T39" fmla="*/ 213 h 709"/>
              <a:gd name="T40" fmla="*/ 329 w 709"/>
              <a:gd name="T41" fmla="*/ 213 h 709"/>
              <a:gd name="T42" fmla="*/ 355 w 709"/>
              <a:gd name="T43" fmla="*/ 182 h 709"/>
              <a:gd name="T44" fmla="*/ 123 w 709"/>
              <a:gd name="T45" fmla="*/ 248 h 709"/>
              <a:gd name="T46" fmla="*/ 123 w 709"/>
              <a:gd name="T47" fmla="*/ 454 h 709"/>
              <a:gd name="T48" fmla="*/ 298 w 709"/>
              <a:gd name="T49" fmla="*/ 248 h 709"/>
              <a:gd name="T50" fmla="*/ 123 w 709"/>
              <a:gd name="T51" fmla="*/ 248 h 709"/>
              <a:gd name="T52" fmla="*/ 355 w 709"/>
              <a:gd name="T53" fmla="*/ 225 h 709"/>
              <a:gd name="T54" fmla="*/ 128 w 709"/>
              <a:gd name="T55" fmla="*/ 494 h 709"/>
              <a:gd name="T56" fmla="*/ 248 w 709"/>
              <a:gd name="T57" fmla="*/ 494 h 709"/>
              <a:gd name="T58" fmla="*/ 248 w 709"/>
              <a:gd name="T59" fmla="*/ 709 h 709"/>
              <a:gd name="T60" fmla="*/ 461 w 709"/>
              <a:gd name="T61" fmla="*/ 709 h 709"/>
              <a:gd name="T62" fmla="*/ 461 w 709"/>
              <a:gd name="T63" fmla="*/ 494 h 709"/>
              <a:gd name="T64" fmla="*/ 581 w 709"/>
              <a:gd name="T65" fmla="*/ 494 h 709"/>
              <a:gd name="T66" fmla="*/ 355 w 709"/>
              <a:gd name="T67" fmla="*/ 225 h 709"/>
              <a:gd name="T68" fmla="*/ 584 w 709"/>
              <a:gd name="T69" fmla="*/ 248 h 709"/>
              <a:gd name="T70" fmla="*/ 411 w 709"/>
              <a:gd name="T71" fmla="*/ 248 h 709"/>
              <a:gd name="T72" fmla="*/ 584 w 709"/>
              <a:gd name="T73" fmla="*/ 454 h 709"/>
              <a:gd name="T74" fmla="*/ 584 w 709"/>
              <a:gd name="T75" fmla="*/ 248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09" h="709">
                <a:moveTo>
                  <a:pt x="213" y="522"/>
                </a:moveTo>
                <a:lnTo>
                  <a:pt x="213" y="709"/>
                </a:lnTo>
                <a:lnTo>
                  <a:pt x="0" y="709"/>
                </a:lnTo>
                <a:lnTo>
                  <a:pt x="0" y="496"/>
                </a:lnTo>
                <a:lnTo>
                  <a:pt x="88" y="496"/>
                </a:lnTo>
                <a:lnTo>
                  <a:pt x="67" y="522"/>
                </a:lnTo>
                <a:lnTo>
                  <a:pt x="213" y="522"/>
                </a:lnTo>
                <a:close/>
                <a:moveTo>
                  <a:pt x="619" y="496"/>
                </a:moveTo>
                <a:lnTo>
                  <a:pt x="643" y="522"/>
                </a:lnTo>
                <a:lnTo>
                  <a:pt x="496" y="522"/>
                </a:lnTo>
                <a:lnTo>
                  <a:pt x="496" y="709"/>
                </a:lnTo>
                <a:lnTo>
                  <a:pt x="709" y="709"/>
                </a:lnTo>
                <a:lnTo>
                  <a:pt x="709" y="496"/>
                </a:lnTo>
                <a:lnTo>
                  <a:pt x="619" y="496"/>
                </a:lnTo>
                <a:close/>
                <a:moveTo>
                  <a:pt x="355" y="182"/>
                </a:moveTo>
                <a:lnTo>
                  <a:pt x="381" y="213"/>
                </a:lnTo>
                <a:lnTo>
                  <a:pt x="461" y="213"/>
                </a:lnTo>
                <a:lnTo>
                  <a:pt x="461" y="0"/>
                </a:lnTo>
                <a:lnTo>
                  <a:pt x="248" y="0"/>
                </a:lnTo>
                <a:lnTo>
                  <a:pt x="248" y="213"/>
                </a:lnTo>
                <a:lnTo>
                  <a:pt x="329" y="213"/>
                </a:lnTo>
                <a:lnTo>
                  <a:pt x="355" y="182"/>
                </a:lnTo>
                <a:close/>
                <a:moveTo>
                  <a:pt x="123" y="248"/>
                </a:moveTo>
                <a:lnTo>
                  <a:pt x="123" y="454"/>
                </a:lnTo>
                <a:lnTo>
                  <a:pt x="298" y="248"/>
                </a:lnTo>
                <a:lnTo>
                  <a:pt x="123" y="248"/>
                </a:lnTo>
                <a:close/>
                <a:moveTo>
                  <a:pt x="355" y="225"/>
                </a:moveTo>
                <a:lnTo>
                  <a:pt x="128" y="494"/>
                </a:lnTo>
                <a:lnTo>
                  <a:pt x="248" y="494"/>
                </a:lnTo>
                <a:lnTo>
                  <a:pt x="248" y="709"/>
                </a:lnTo>
                <a:lnTo>
                  <a:pt x="461" y="709"/>
                </a:lnTo>
                <a:lnTo>
                  <a:pt x="461" y="494"/>
                </a:lnTo>
                <a:lnTo>
                  <a:pt x="581" y="494"/>
                </a:lnTo>
                <a:lnTo>
                  <a:pt x="355" y="225"/>
                </a:lnTo>
                <a:close/>
                <a:moveTo>
                  <a:pt x="584" y="248"/>
                </a:moveTo>
                <a:lnTo>
                  <a:pt x="411" y="248"/>
                </a:lnTo>
                <a:lnTo>
                  <a:pt x="584" y="454"/>
                </a:lnTo>
                <a:lnTo>
                  <a:pt x="584" y="2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solidFill>
                <a:srgbClr val="505050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10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59" name="Picture 2" descr="C:\Users\sigurdg\Desktop\end_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97" y="816017"/>
            <a:ext cx="224661" cy="226712"/>
          </a:xfrm>
          <a:prstGeom prst="rect">
            <a:avLst/>
          </a:prstGeom>
          <a:noFill/>
        </p:spPr>
      </p:pic>
      <p:cxnSp>
        <p:nvCxnSpPr>
          <p:cNvPr id="60" name="Straight Connector 59"/>
          <p:cNvCxnSpPr/>
          <p:nvPr/>
        </p:nvCxnSpPr>
        <p:spPr>
          <a:xfrm>
            <a:off x="-115315" y="1755562"/>
            <a:ext cx="0" cy="269947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7261" y="2838655"/>
            <a:ext cx="6014724" cy="552066"/>
            <a:chOff x="4490634" y="316271"/>
            <a:chExt cx="6014724" cy="552066"/>
          </a:xfrm>
        </p:grpSpPr>
        <p:sp>
          <p:nvSpPr>
            <p:cNvPr id="73" name="Rectangle 72"/>
            <p:cNvSpPr/>
            <p:nvPr/>
          </p:nvSpPr>
          <p:spPr>
            <a:xfrm>
              <a:off x="4490634" y="316271"/>
              <a:ext cx="2062398" cy="552066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       Onboarding Portal	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580293" y="319221"/>
              <a:ext cx="3925065" cy="5491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nl-NL" sz="1200" b="1" dirty="0" smtClean="0">
                  <a:solidFill>
                    <a:srgbClr val="505050"/>
                  </a:solidFill>
                </a:rPr>
                <a:t>Same UI Component hosted with minimum changes in configuration related to web service call. </a:t>
              </a:r>
              <a:endParaRPr lang="nl-NL" sz="1200" b="1" dirty="0">
                <a:solidFill>
                  <a:srgbClr val="505050"/>
                </a:solidFill>
              </a:endParaRPr>
            </a:p>
            <a:p>
              <a:endParaRPr lang="en-US" sz="1200" dirty="0" smtClean="0">
                <a:solidFill>
                  <a:srgbClr val="50505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77" y="4102791"/>
            <a:ext cx="6041986" cy="601398"/>
            <a:chOff x="4496878" y="1788254"/>
            <a:chExt cx="7458927" cy="430904"/>
          </a:xfrm>
        </p:grpSpPr>
        <p:sp>
          <p:nvSpPr>
            <p:cNvPr id="75" name="Rectangle 74"/>
            <p:cNvSpPr/>
            <p:nvPr/>
          </p:nvSpPr>
          <p:spPr>
            <a:xfrm>
              <a:off x="4496878" y="1788254"/>
              <a:ext cx="2579717" cy="430903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Work Flow </a:t>
              </a:r>
              <a:r>
                <a:rPr lang="en-US" sz="1200" b="1" dirty="0" smtClean="0">
                  <a:solidFill>
                    <a:prstClr val="white"/>
                  </a:solidFill>
                </a:rPr>
                <a:t>Migration</a:t>
              </a:r>
              <a:endParaRPr lang="en-US" sz="1200" dirty="0" smtClean="0">
                <a:solidFill>
                  <a:prstClr val="white"/>
                </a:solidFill>
              </a:endParaRPr>
            </a:p>
            <a:p>
              <a:pPr algn="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110250" y="1789883"/>
              <a:ext cx="4845555" cy="4292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nl-NL" sz="1200" b="1" dirty="0">
                  <a:solidFill>
                    <a:srgbClr val="505050"/>
                  </a:solidFill>
                </a:rPr>
                <a:t>Workflow re-engineering form CRM(MS-Dynamics 2013) to Pega</a:t>
              </a:r>
              <a:endParaRPr lang="en-US" sz="12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578" y="3439877"/>
            <a:ext cx="6048075" cy="613934"/>
            <a:chOff x="4483379" y="1369599"/>
            <a:chExt cx="7188303" cy="699940"/>
          </a:xfrm>
        </p:grpSpPr>
        <p:sp>
          <p:nvSpPr>
            <p:cNvPr id="77" name="Rectangle 76"/>
            <p:cNvSpPr/>
            <p:nvPr/>
          </p:nvSpPr>
          <p:spPr>
            <a:xfrm>
              <a:off x="4483379" y="1369599"/>
              <a:ext cx="2469855" cy="699940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User</a:t>
              </a:r>
              <a:r>
                <a:rPr lang="en-US" sz="1200" dirty="0" smtClean="0">
                  <a:solidFill>
                    <a:prstClr val="white"/>
                  </a:solidFill>
                </a:rPr>
                <a:t> </a:t>
              </a:r>
              <a:r>
                <a:rPr lang="en-US" sz="1200" b="1" dirty="0" smtClean="0">
                  <a:solidFill>
                    <a:prstClr val="white"/>
                  </a:solidFill>
                </a:rPr>
                <a:t>Access</a:t>
              </a:r>
              <a:r>
                <a:rPr lang="en-US" sz="1200" dirty="0" smtClean="0">
                  <a:solidFill>
                    <a:prstClr val="white"/>
                  </a:solidFill>
                </a:rPr>
                <a:t> </a:t>
              </a:r>
              <a:r>
                <a:rPr lang="en-US" sz="1200" b="1" dirty="0" smtClean="0">
                  <a:solidFill>
                    <a:prstClr val="white"/>
                  </a:solidFill>
                </a:rPr>
                <a:t>and</a:t>
              </a:r>
              <a:r>
                <a:rPr lang="en-US" sz="1200" dirty="0" smtClean="0">
                  <a:solidFill>
                    <a:prstClr val="white"/>
                  </a:solidFill>
                </a:rPr>
                <a:t> </a:t>
              </a:r>
              <a:r>
                <a:rPr lang="en-US" sz="1200" b="1" dirty="0" smtClean="0">
                  <a:solidFill>
                    <a:prstClr val="white"/>
                  </a:solidFill>
                </a:rPr>
                <a:t>Privileges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06635" y="1388911"/>
              <a:ext cx="4665047" cy="6735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en-US" sz="1200" b="1" dirty="0" smtClean="0">
                  <a:solidFill>
                    <a:srgbClr val="505050"/>
                  </a:solidFill>
                </a:rPr>
                <a:t>User access and Privileges transform and migrate.</a:t>
              </a:r>
              <a:endParaRPr lang="en-US" sz="1200" dirty="0" smtClean="0">
                <a:solidFill>
                  <a:srgbClr val="505050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27260" y="4758688"/>
            <a:ext cx="2060879" cy="60842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18" rIns="91416" bIns="45718" rtlCol="0" anchor="ctr"/>
          <a:lstStyle/>
          <a:p>
            <a:pPr algn="r"/>
            <a:r>
              <a:rPr lang="en-US" sz="1200" b="1" dirty="0" smtClean="0">
                <a:solidFill>
                  <a:prstClr val="white"/>
                </a:solidFill>
              </a:rPr>
              <a:t>Data Model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163373" y="4735935"/>
            <a:ext cx="3878613" cy="631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18" rIns="91416" bIns="45718" rtlCol="0" anchor="ctr"/>
          <a:lstStyle/>
          <a:p>
            <a:r>
              <a:rPr lang="en-US" sz="1200" b="1" dirty="0">
                <a:solidFill>
                  <a:srgbClr val="505050"/>
                </a:solidFill>
              </a:rPr>
              <a:t>Reconstruct of Data model based on workflow in Pega</a:t>
            </a:r>
            <a:r>
              <a:rPr lang="en-US" sz="1200" dirty="0" smtClean="0">
                <a:solidFill>
                  <a:srgbClr val="505050"/>
                </a:solidFill>
              </a:rPr>
              <a:t>.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4930714" y="4667307"/>
            <a:ext cx="0" cy="296942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-499" y="5394470"/>
            <a:ext cx="6042484" cy="704176"/>
            <a:chOff x="5048409" y="2799151"/>
            <a:chExt cx="6248654" cy="732546"/>
          </a:xfrm>
        </p:grpSpPr>
        <p:sp>
          <p:nvSpPr>
            <p:cNvPr id="92" name="Rectangle 91"/>
            <p:cNvSpPr/>
            <p:nvPr/>
          </p:nvSpPr>
          <p:spPr>
            <a:xfrm>
              <a:off x="5048409" y="2799151"/>
              <a:ext cx="2146800" cy="732546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Data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256346" y="2817621"/>
              <a:ext cx="4040717" cy="695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en-US" sz="1200" b="1" dirty="0" smtClean="0">
                  <a:solidFill>
                    <a:srgbClr val="505050"/>
                  </a:solidFill>
                </a:rPr>
                <a:t>Extracted ,Transform </a:t>
              </a:r>
              <a:r>
                <a:rPr lang="en-US" sz="1200" b="1" dirty="0">
                  <a:solidFill>
                    <a:srgbClr val="505050"/>
                  </a:solidFill>
                </a:rPr>
                <a:t>and </a:t>
              </a:r>
              <a:r>
                <a:rPr lang="en-US" sz="1200" b="1" dirty="0" smtClean="0">
                  <a:solidFill>
                    <a:srgbClr val="505050"/>
                  </a:solidFill>
                </a:rPr>
                <a:t>Loaded </a:t>
              </a:r>
              <a:r>
                <a:rPr lang="en-US" sz="1200" b="1" dirty="0">
                  <a:solidFill>
                    <a:srgbClr val="505050"/>
                  </a:solidFill>
                </a:rPr>
                <a:t>in the new Database for Pega work flows.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109251" y="2163199"/>
            <a:ext cx="6045840" cy="605340"/>
          </a:xfrm>
          <a:prstGeom prst="rect">
            <a:avLst/>
          </a:prstGeom>
          <a:solidFill>
            <a:srgbClr val="002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8612" tIns="45717" rIns="91436" bIns="45717" rtlCol="0" anchor="ctr"/>
          <a:lstStyle/>
          <a:p>
            <a:pPr defTabSz="914367">
              <a:lnSpc>
                <a:spcPct val="90000"/>
              </a:lnSpc>
            </a:pPr>
            <a:r>
              <a:rPr lang="en-US" sz="1200" b="1" dirty="0">
                <a:gradFill>
                  <a:gsLst>
                    <a:gs pos="14159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Approach 2 :Rebuilding SCF  Onboarding Portal As Per ING and TPA Compliance</a:t>
            </a:r>
            <a:endParaRPr lang="en-US" sz="1200" dirty="0">
              <a:gradFill>
                <a:gsLst>
                  <a:gs pos="14159">
                    <a:srgbClr val="FFFFFF"/>
                  </a:gs>
                  <a:gs pos="56000">
                    <a:srgbClr val="FFFFFF"/>
                  </a:gs>
                </a:gsLst>
                <a:lin ang="5400000" scaled="0"/>
              </a:gradFill>
              <a:cs typeface="Segoe UI Semibold" panose="020B0702040204020203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127344" y="2774461"/>
            <a:ext cx="6064653" cy="641431"/>
            <a:chOff x="4219185" y="308409"/>
            <a:chExt cx="6286170" cy="560766"/>
          </a:xfrm>
        </p:grpSpPr>
        <p:sp>
          <p:nvSpPr>
            <p:cNvPr id="56" name="Rectangle 55"/>
            <p:cNvSpPr/>
            <p:nvPr/>
          </p:nvSpPr>
          <p:spPr>
            <a:xfrm>
              <a:off x="4219185" y="317109"/>
              <a:ext cx="2137410" cy="552066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       Onboarding Portal	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12113" y="308409"/>
              <a:ext cx="4093242" cy="5491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nl-NL" sz="1200" b="1" dirty="0" smtClean="0">
                  <a:solidFill>
                    <a:srgbClr val="505050"/>
                  </a:solidFill>
                </a:rPr>
                <a:t> </a:t>
              </a:r>
              <a:r>
                <a:rPr lang="en-US" sz="1200" b="1" dirty="0" smtClean="0">
                  <a:solidFill>
                    <a:srgbClr val="505050"/>
                  </a:solidFill>
                </a:rPr>
                <a:t>Develop new UI portal based on ING Standards (Polymer)</a:t>
              </a:r>
              <a:endParaRPr lang="nl-NL" sz="12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17219" y="4093055"/>
            <a:ext cx="6074779" cy="611139"/>
            <a:chOff x="4504787" y="1780127"/>
            <a:chExt cx="7436729" cy="413174"/>
          </a:xfrm>
        </p:grpSpPr>
        <p:sp>
          <p:nvSpPr>
            <p:cNvPr id="61" name="Rectangle 60"/>
            <p:cNvSpPr/>
            <p:nvPr/>
          </p:nvSpPr>
          <p:spPr>
            <a:xfrm>
              <a:off x="4504787" y="1780127"/>
              <a:ext cx="2559832" cy="413174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Work Flow </a:t>
              </a:r>
              <a:r>
                <a:rPr lang="en-US" sz="1200" b="1" dirty="0">
                  <a:solidFill>
                    <a:prstClr val="white"/>
                  </a:solidFill>
                </a:rPr>
                <a:t>Migration</a:t>
              </a:r>
              <a:endParaRPr lang="en-US" sz="1200" dirty="0">
                <a:solidFill>
                  <a:prstClr val="white"/>
                </a:solidFill>
              </a:endParaRPr>
            </a:p>
            <a:p>
              <a:pPr algn="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07158" y="1789882"/>
              <a:ext cx="4834358" cy="40341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nl-NL" sz="1200" b="1" dirty="0" err="1" smtClean="0">
                  <a:solidFill>
                    <a:srgbClr val="505050"/>
                  </a:solidFill>
                </a:rPr>
                <a:t>Rebuilding</a:t>
              </a:r>
              <a:r>
                <a:rPr lang="nl-NL" sz="1200" b="1" dirty="0" smtClean="0">
                  <a:solidFill>
                    <a:srgbClr val="505050"/>
                  </a:solidFill>
                </a:rPr>
                <a:t> same business flows in </a:t>
              </a:r>
              <a:r>
                <a:rPr lang="nl-NL" sz="1200" b="1" dirty="0">
                  <a:solidFill>
                    <a:srgbClr val="505050"/>
                  </a:solidFill>
                </a:rPr>
                <a:t>P</a:t>
              </a:r>
              <a:r>
                <a:rPr lang="nl-NL" sz="1200" b="1" dirty="0" smtClean="0">
                  <a:solidFill>
                    <a:srgbClr val="505050"/>
                  </a:solidFill>
                </a:rPr>
                <a:t>ega</a:t>
              </a:r>
              <a:r>
                <a:rPr lang="nl-NL" sz="1200" b="1" dirty="0">
                  <a:solidFill>
                    <a:srgbClr val="505050"/>
                  </a:solidFill>
                </a:rPr>
                <a:t>.</a:t>
              </a:r>
              <a:endParaRPr lang="en-US" sz="1200" b="1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113649" y="3438885"/>
            <a:ext cx="6078351" cy="644516"/>
            <a:chOff x="4483379" y="1369599"/>
            <a:chExt cx="7167304" cy="699940"/>
          </a:xfrm>
        </p:grpSpPr>
        <p:sp>
          <p:nvSpPr>
            <p:cNvPr id="64" name="Rectangle 63"/>
            <p:cNvSpPr/>
            <p:nvPr/>
          </p:nvSpPr>
          <p:spPr>
            <a:xfrm>
              <a:off x="4483379" y="1369599"/>
              <a:ext cx="2469855" cy="699940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>
                  <a:solidFill>
                    <a:prstClr val="white"/>
                  </a:solidFill>
                </a:rPr>
                <a:t>User</a:t>
              </a:r>
              <a:r>
                <a:rPr lang="en-US" sz="1200" dirty="0">
                  <a:solidFill>
                    <a:prstClr val="white"/>
                  </a:solidFill>
                </a:rPr>
                <a:t> </a:t>
              </a:r>
              <a:r>
                <a:rPr lang="en-US" sz="1200" b="1" dirty="0" smtClean="0">
                  <a:solidFill>
                    <a:prstClr val="white"/>
                  </a:solidFill>
                </a:rPr>
                <a:t>Access management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985636" y="1396001"/>
              <a:ext cx="4665047" cy="6735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en-US" sz="1200" b="1" dirty="0" smtClean="0">
                  <a:solidFill>
                    <a:srgbClr val="505050"/>
                  </a:solidFill>
                </a:rPr>
                <a:t>User authentication and authorization incorporate with TPA </a:t>
              </a:r>
              <a:endParaRPr lang="en-US" sz="1200" dirty="0" smtClean="0">
                <a:solidFill>
                  <a:srgbClr val="505050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17219" y="4713852"/>
            <a:ext cx="6109457" cy="680619"/>
            <a:chOff x="4555442" y="2893163"/>
            <a:chExt cx="7702237" cy="705039"/>
          </a:xfrm>
        </p:grpSpPr>
        <p:sp>
          <p:nvSpPr>
            <p:cNvPr id="67" name="Rectangle 66"/>
            <p:cNvSpPr/>
            <p:nvPr/>
          </p:nvSpPr>
          <p:spPr>
            <a:xfrm>
              <a:off x="4555442" y="2893163"/>
              <a:ext cx="2636176" cy="705039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Data Model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54925" y="2916041"/>
              <a:ext cx="5002754" cy="6538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en-US" sz="1200" b="1" dirty="0">
                  <a:solidFill>
                    <a:srgbClr val="505050"/>
                  </a:solidFill>
                </a:rPr>
                <a:t>Reconstruct of Data model based on workflow in Pega</a:t>
              </a:r>
              <a:r>
                <a:rPr lang="en-US" sz="1200" dirty="0" smtClean="0">
                  <a:solidFill>
                    <a:srgbClr val="505050"/>
                  </a:solidFill>
                </a:rPr>
                <a:t>.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121410" y="5421100"/>
            <a:ext cx="6103570" cy="672896"/>
            <a:chOff x="4354312" y="3078914"/>
            <a:chExt cx="6525354" cy="751412"/>
          </a:xfrm>
        </p:grpSpPr>
        <p:sp>
          <p:nvSpPr>
            <p:cNvPr id="70" name="Rectangle 69"/>
            <p:cNvSpPr/>
            <p:nvPr/>
          </p:nvSpPr>
          <p:spPr>
            <a:xfrm>
              <a:off x="4354312" y="3078914"/>
              <a:ext cx="2247409" cy="732546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pPr algn="r"/>
              <a:r>
                <a:rPr lang="en-US" sz="1200" b="1" dirty="0" smtClean="0">
                  <a:solidFill>
                    <a:prstClr val="white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651386" y="3078914"/>
              <a:ext cx="4228280" cy="7514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18" rIns="91416" bIns="45718" rtlCol="0" anchor="ctr"/>
            <a:lstStyle/>
            <a:p>
              <a:r>
                <a:rPr lang="en-US" sz="1200" b="1" dirty="0" smtClean="0">
                  <a:solidFill>
                    <a:srgbClr val="505050"/>
                  </a:solidFill>
                </a:rPr>
                <a:t>Extracted ,Transform </a:t>
              </a:r>
              <a:r>
                <a:rPr lang="en-US" sz="1200" b="1" dirty="0">
                  <a:solidFill>
                    <a:srgbClr val="505050"/>
                  </a:solidFill>
                </a:rPr>
                <a:t>and </a:t>
              </a:r>
              <a:r>
                <a:rPr lang="en-US" sz="1200" b="1" dirty="0" smtClean="0">
                  <a:solidFill>
                    <a:srgbClr val="505050"/>
                  </a:solidFill>
                </a:rPr>
                <a:t>Loaded </a:t>
              </a:r>
              <a:r>
                <a:rPr lang="en-US" sz="1200" b="1" dirty="0">
                  <a:solidFill>
                    <a:srgbClr val="505050"/>
                  </a:solidFill>
                </a:rPr>
                <a:t>in the new Database for Pega work flows.</a:t>
              </a: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138896" y="796031"/>
            <a:ext cx="11956648" cy="11798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18" rIns="91416" bIns="45718" rtlCol="0" anchor="ctr"/>
          <a:lstStyle/>
          <a:p>
            <a:r>
              <a:rPr lang="en-US" sz="1200" b="1" dirty="0" smtClean="0">
                <a:solidFill>
                  <a:srgbClr val="505050"/>
                </a:solidFill>
              </a:rPr>
              <a:t>An effective and properly planned production deployment is  the key for a successful migration . The type of migration , Scope migration, and size of migrations are the factors that decide the roleout plan. Some of the role out option includes </a:t>
            </a:r>
          </a:p>
          <a:p>
            <a:endParaRPr lang="en-US" sz="1200" b="1" dirty="0" smtClean="0">
              <a:solidFill>
                <a:srgbClr val="505050"/>
              </a:solidFill>
            </a:endParaRPr>
          </a:p>
          <a:p>
            <a:r>
              <a:rPr lang="en-US" sz="1200" b="1" dirty="0" smtClean="0">
                <a:solidFill>
                  <a:srgbClr val="505050"/>
                </a:solidFill>
              </a:rPr>
              <a:t>Approach 1: SCF Migration From DXC Infrastructure to ING Infrastructure.</a:t>
            </a:r>
          </a:p>
          <a:p>
            <a:r>
              <a:rPr lang="en-US" sz="1200" b="1" dirty="0" smtClean="0">
                <a:solidFill>
                  <a:srgbClr val="505050"/>
                </a:solidFill>
              </a:rPr>
              <a:t>Approach </a:t>
            </a:r>
            <a:r>
              <a:rPr lang="en-US" sz="1200" b="1" dirty="0">
                <a:solidFill>
                  <a:srgbClr val="505050"/>
                </a:solidFill>
              </a:rPr>
              <a:t>2 : :Rebuilding SCF  Onboarding Portal As Per ING and TPA </a:t>
            </a:r>
            <a:r>
              <a:rPr lang="en-US" sz="1200" b="1" dirty="0" smtClean="0">
                <a:solidFill>
                  <a:srgbClr val="505050"/>
                </a:solidFill>
              </a:rPr>
              <a:t>Compliance.</a:t>
            </a:r>
            <a:endParaRPr lang="en-US" sz="1200" b="1" dirty="0">
              <a:solidFill>
                <a:srgbClr val="505050"/>
              </a:solidFill>
            </a:endParaRPr>
          </a:p>
          <a:p>
            <a:r>
              <a:rPr lang="en-US" sz="1200" b="1" dirty="0">
                <a:solidFill>
                  <a:srgbClr val="505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1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SCF Migration From DXC Infrastructure to </a:t>
            </a:r>
            <a:r>
              <a:rPr lang="en-US" dirty="0"/>
              <a:t>ING Infrastructure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73608" y="1462321"/>
            <a:ext cx="1412111" cy="2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Extract</a:t>
            </a:r>
            <a:endParaRPr lang="nl-NL" sz="1100" dirty="0"/>
          </a:p>
        </p:txBody>
      </p:sp>
      <p:sp>
        <p:nvSpPr>
          <p:cNvPr id="12" name="Rectangle 11"/>
          <p:cNvSpPr/>
          <p:nvPr/>
        </p:nvSpPr>
        <p:spPr>
          <a:xfrm>
            <a:off x="2506389" y="1983339"/>
            <a:ext cx="1412111" cy="42027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ounded Rectangle 19"/>
          <p:cNvSpPr/>
          <p:nvPr/>
        </p:nvSpPr>
        <p:spPr>
          <a:xfrm>
            <a:off x="2578332" y="5366374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Data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578332" y="4528685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Data Model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567411" y="3696205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Business </a:t>
            </a:r>
            <a:r>
              <a:rPr lang="nl-NL" sz="900" dirty="0" smtClean="0"/>
              <a:t>Process</a:t>
            </a:r>
            <a:r>
              <a:rPr lang="nl-NL" sz="900" dirty="0"/>
              <a:t> </a:t>
            </a:r>
            <a:r>
              <a:rPr lang="nl-NL" sz="900" dirty="0" smtClean="0"/>
              <a:t>&amp;</a:t>
            </a:r>
          </a:p>
          <a:p>
            <a:pPr algn="ctr"/>
            <a:r>
              <a:rPr lang="nl-NL" sz="900" dirty="0"/>
              <a:t>Work Flows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564261" y="2889236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User Access and Privileges.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971630" y="1969915"/>
            <a:ext cx="1412111" cy="42093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/>
          <p:cNvSpPr/>
          <p:nvPr/>
        </p:nvSpPr>
        <p:spPr>
          <a:xfrm>
            <a:off x="6046153" y="5369497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smtClean="0"/>
              <a:t> Data migration or configuration</a:t>
            </a:r>
            <a:endParaRPr lang="nl-NL" sz="900" dirty="0"/>
          </a:p>
        </p:txBody>
      </p:sp>
      <p:sp>
        <p:nvSpPr>
          <p:cNvPr id="48" name="Rounded Rectangle 47"/>
          <p:cNvSpPr/>
          <p:nvPr/>
        </p:nvSpPr>
        <p:spPr>
          <a:xfrm>
            <a:off x="6046153" y="4533474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Migration of Data Model</a:t>
            </a:r>
            <a:endParaRPr lang="nl-NL" sz="900" dirty="0"/>
          </a:p>
        </p:txBody>
      </p:sp>
      <p:sp>
        <p:nvSpPr>
          <p:cNvPr id="49" name="Rounded Rectangle 48"/>
          <p:cNvSpPr/>
          <p:nvPr/>
        </p:nvSpPr>
        <p:spPr>
          <a:xfrm>
            <a:off x="6035232" y="3702648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900" dirty="0" smtClean="0"/>
              <a:t>Migration of  Business Process</a:t>
            </a:r>
            <a:r>
              <a:rPr lang="nl-NL" sz="900" dirty="0"/>
              <a:t> </a:t>
            </a:r>
            <a:r>
              <a:rPr lang="nl-NL" sz="900" dirty="0" smtClean="0"/>
              <a:t>&amp;</a:t>
            </a:r>
          </a:p>
          <a:p>
            <a:r>
              <a:rPr lang="nl-NL" sz="900" dirty="0"/>
              <a:t>Work </a:t>
            </a:r>
            <a:r>
              <a:rPr lang="nl-NL" sz="900" dirty="0" smtClean="0"/>
              <a:t>Flow.	</a:t>
            </a:r>
            <a:endParaRPr lang="nl-NL" sz="900" dirty="0"/>
          </a:p>
        </p:txBody>
      </p:sp>
      <p:sp>
        <p:nvSpPr>
          <p:cNvPr id="50" name="Rounded Rectangle 49"/>
          <p:cNvSpPr/>
          <p:nvPr/>
        </p:nvSpPr>
        <p:spPr>
          <a:xfrm>
            <a:off x="6032082" y="2897284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Access and Privileges migration or configuration.</a:t>
            </a:r>
            <a:endParaRPr lang="nl-NL" sz="900" dirty="0"/>
          </a:p>
        </p:txBody>
      </p:sp>
      <p:sp>
        <p:nvSpPr>
          <p:cNvPr id="52" name="Rounded Rectangle 51"/>
          <p:cNvSpPr/>
          <p:nvPr/>
        </p:nvSpPr>
        <p:spPr>
          <a:xfrm>
            <a:off x="5943937" y="1480285"/>
            <a:ext cx="1412111" cy="2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Load</a:t>
            </a:r>
            <a:endParaRPr lang="nl-NL" sz="1100" dirty="0"/>
          </a:p>
        </p:txBody>
      </p:sp>
      <p:sp>
        <p:nvSpPr>
          <p:cNvPr id="11" name="Right Arrow 10"/>
          <p:cNvSpPr/>
          <p:nvPr/>
        </p:nvSpPr>
        <p:spPr>
          <a:xfrm>
            <a:off x="2079724" y="3518471"/>
            <a:ext cx="486136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ectangle 37"/>
          <p:cNvSpPr/>
          <p:nvPr/>
        </p:nvSpPr>
        <p:spPr>
          <a:xfrm>
            <a:off x="4270604" y="1983338"/>
            <a:ext cx="1412111" cy="41987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ounded Rectangle 38"/>
          <p:cNvSpPr/>
          <p:nvPr/>
        </p:nvSpPr>
        <p:spPr>
          <a:xfrm>
            <a:off x="4342547" y="5363978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smtClean="0"/>
              <a:t>Transformation of Data</a:t>
            </a:r>
            <a:endParaRPr lang="nl-NL" sz="900" dirty="0"/>
          </a:p>
        </p:txBody>
      </p:sp>
      <p:sp>
        <p:nvSpPr>
          <p:cNvPr id="40" name="Rounded Rectangle 39"/>
          <p:cNvSpPr/>
          <p:nvPr/>
        </p:nvSpPr>
        <p:spPr>
          <a:xfrm>
            <a:off x="4342547" y="4527955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Transformation of Data Model based on workflows</a:t>
            </a:r>
            <a:endParaRPr lang="nl-NL" sz="900" dirty="0"/>
          </a:p>
        </p:txBody>
      </p:sp>
      <p:sp>
        <p:nvSpPr>
          <p:cNvPr id="41" name="Rounded Rectangle 40"/>
          <p:cNvSpPr/>
          <p:nvPr/>
        </p:nvSpPr>
        <p:spPr>
          <a:xfrm>
            <a:off x="4331626" y="3697129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smtClean="0"/>
              <a:t>Re-engineering of Business Process</a:t>
            </a:r>
            <a:r>
              <a:rPr lang="nl-NL" sz="900" dirty="0"/>
              <a:t> </a:t>
            </a:r>
            <a:r>
              <a:rPr lang="nl-NL" sz="900" dirty="0" smtClean="0"/>
              <a:t>&amp;</a:t>
            </a:r>
          </a:p>
          <a:p>
            <a:pPr algn="ctr"/>
            <a:r>
              <a:rPr lang="nl-NL" sz="900" dirty="0"/>
              <a:t>Work </a:t>
            </a:r>
            <a:r>
              <a:rPr lang="nl-NL" sz="900" dirty="0" smtClean="0"/>
              <a:t>Flow.	</a:t>
            </a:r>
            <a:endParaRPr lang="nl-NL" sz="900" dirty="0"/>
          </a:p>
        </p:txBody>
      </p:sp>
      <p:sp>
        <p:nvSpPr>
          <p:cNvPr id="42" name="Rounded Rectangle 41"/>
          <p:cNvSpPr/>
          <p:nvPr/>
        </p:nvSpPr>
        <p:spPr>
          <a:xfrm>
            <a:off x="4328476" y="2891765"/>
            <a:ext cx="1268223" cy="67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User Access and Privileges transformation.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292956" y="1472103"/>
            <a:ext cx="1386920" cy="28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Transformation</a:t>
            </a:r>
            <a:endParaRPr lang="nl-NL" sz="1100" dirty="0"/>
          </a:p>
        </p:txBody>
      </p:sp>
      <p:sp>
        <p:nvSpPr>
          <p:cNvPr id="78" name="Right Arrow 77"/>
          <p:cNvSpPr/>
          <p:nvPr/>
        </p:nvSpPr>
        <p:spPr>
          <a:xfrm>
            <a:off x="5679876" y="3480531"/>
            <a:ext cx="490897" cy="442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4" name="Group 103"/>
          <p:cNvGrpSpPr/>
          <p:nvPr/>
        </p:nvGrpSpPr>
        <p:grpSpPr>
          <a:xfrm>
            <a:off x="148034" y="1271980"/>
            <a:ext cx="1940689" cy="4914136"/>
            <a:chOff x="160776" y="1155541"/>
            <a:chExt cx="1940689" cy="4914136"/>
          </a:xfrm>
        </p:grpSpPr>
        <p:sp>
          <p:nvSpPr>
            <p:cNvPr id="2" name="Rounded Rectangle 1"/>
            <p:cNvSpPr/>
            <p:nvPr/>
          </p:nvSpPr>
          <p:spPr>
            <a:xfrm>
              <a:off x="160776" y="1155541"/>
              <a:ext cx="1940689" cy="491413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100" b="1" dirty="0" smtClean="0">
                  <a:solidFill>
                    <a:schemeClr val="tx1"/>
                  </a:solidFill>
                </a:rPr>
                <a:t>Source</a:t>
              </a:r>
            </a:p>
            <a:p>
              <a:pPr algn="ctr"/>
              <a:r>
                <a:rPr lang="nl-NL" sz="1000" b="1" dirty="0" smtClean="0">
                  <a:solidFill>
                    <a:schemeClr val="tx1"/>
                  </a:solidFill>
                </a:rPr>
                <a:t>DXC Infrastruture</a:t>
              </a:r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95382" y="1695558"/>
              <a:ext cx="1527858" cy="57193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 smtClean="0"/>
                <a:t>Onboarding Portal</a:t>
              </a:r>
              <a:endParaRPr lang="nl-NL" sz="9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4390" y="3603123"/>
              <a:ext cx="1713052" cy="118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900" dirty="0" smtClean="0"/>
                <a:t>CRM(MS Dynamics 2013)</a:t>
              </a:r>
              <a:endParaRPr lang="nl-NL" sz="9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88204" y="4143473"/>
              <a:ext cx="956605" cy="50175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 smtClean="0"/>
                <a:t>Business Process &amp; Work Flow</a:t>
              </a:r>
              <a:endParaRPr lang="nl-NL" sz="900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438384" y="5268242"/>
              <a:ext cx="1350380" cy="55416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 smtClean="0"/>
                <a:t>Database</a:t>
              </a:r>
              <a:endParaRPr lang="nl-NL" sz="900" dirty="0"/>
            </a:p>
          </p:txBody>
        </p:sp>
        <p:sp>
          <p:nvSpPr>
            <p:cNvPr id="53" name="Up-Down Arrow 52"/>
            <p:cNvSpPr/>
            <p:nvPr/>
          </p:nvSpPr>
          <p:spPr>
            <a:xfrm>
              <a:off x="997265" y="2287549"/>
              <a:ext cx="162046" cy="1325060"/>
            </a:xfrm>
            <a:prstGeom prst="up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Up-Down Arrow 88"/>
            <p:cNvSpPr/>
            <p:nvPr/>
          </p:nvSpPr>
          <p:spPr>
            <a:xfrm>
              <a:off x="935870" y="4762098"/>
              <a:ext cx="223441" cy="506144"/>
            </a:xfrm>
            <a:prstGeom prst="up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85714" y="1344737"/>
            <a:ext cx="3225548" cy="4798880"/>
            <a:chOff x="8102737" y="1344737"/>
            <a:chExt cx="3225548" cy="4798880"/>
          </a:xfrm>
        </p:grpSpPr>
        <p:sp>
          <p:nvSpPr>
            <p:cNvPr id="84" name="Rounded Rectangle 83"/>
            <p:cNvSpPr/>
            <p:nvPr/>
          </p:nvSpPr>
          <p:spPr>
            <a:xfrm>
              <a:off x="8102737" y="1344737"/>
              <a:ext cx="3225548" cy="479888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1100" b="1" dirty="0" smtClean="0">
                  <a:solidFill>
                    <a:schemeClr val="tx1"/>
                  </a:solidFill>
                </a:rPr>
                <a:t>Destination</a:t>
              </a:r>
            </a:p>
            <a:p>
              <a:pPr algn="ctr"/>
              <a:r>
                <a:rPr lang="nl-NL" sz="1100" b="1" dirty="0" smtClean="0">
                  <a:solidFill>
                    <a:schemeClr val="tx1"/>
                  </a:solidFill>
                </a:rPr>
                <a:t>ING Infrastructure</a:t>
              </a:r>
              <a:endParaRPr lang="nl-NL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13031" y="1904727"/>
              <a:ext cx="315901" cy="39330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b="1" dirty="0" smtClean="0">
                  <a:solidFill>
                    <a:schemeClr val="tx1"/>
                  </a:solidFill>
                </a:rPr>
                <a:t>IT Security</a:t>
              </a:r>
              <a:endParaRPr lang="nl-NL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363912" y="1983338"/>
              <a:ext cx="1635250" cy="5887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 smtClean="0"/>
                <a:t>Onboarding Portal</a:t>
              </a:r>
              <a:endParaRPr lang="nl-NL" sz="9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22069" y="3690113"/>
              <a:ext cx="1621945" cy="891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sz="900" dirty="0" smtClean="0"/>
                <a:t>Pega</a:t>
              </a:r>
              <a:endParaRPr lang="nl-NL" sz="900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>
              <a:off x="8468538" y="5094199"/>
              <a:ext cx="1445297" cy="57043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 smtClean="0"/>
                <a:t>Database</a:t>
              </a:r>
              <a:endParaRPr lang="nl-NL" sz="9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248146" y="2178475"/>
              <a:ext cx="315901" cy="358281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b="1" dirty="0" smtClean="0">
                  <a:solidFill>
                    <a:schemeClr val="tx1"/>
                  </a:solidFill>
                </a:rPr>
                <a:t>CDaaS</a:t>
              </a:r>
              <a:endParaRPr lang="nl-NL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Up-Down Arrow 92"/>
            <p:cNvSpPr/>
            <p:nvPr/>
          </p:nvSpPr>
          <p:spPr>
            <a:xfrm>
              <a:off x="9018818" y="2546477"/>
              <a:ext cx="220876" cy="1123924"/>
            </a:xfrm>
            <a:prstGeom prst="upDown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Up-Down Arrow 93"/>
            <p:cNvSpPr/>
            <p:nvPr/>
          </p:nvSpPr>
          <p:spPr>
            <a:xfrm>
              <a:off x="9004074" y="4556295"/>
              <a:ext cx="213908" cy="572715"/>
            </a:xfrm>
            <a:prstGeom prst="up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8691667" y="3921852"/>
              <a:ext cx="1023844" cy="51647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 smtClean="0"/>
                <a:t>Business Process &amp; Work Flow</a:t>
              </a:r>
              <a:endParaRPr lang="nl-NL" sz="9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7428515" y="3419831"/>
            <a:ext cx="486136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3" name="Rounded Rectangle 112"/>
          <p:cNvSpPr/>
          <p:nvPr/>
        </p:nvSpPr>
        <p:spPr>
          <a:xfrm>
            <a:off x="2578331" y="2036984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Portal UI Component(</a:t>
            </a:r>
            <a:r>
              <a:rPr lang="nl-NL" sz="900" dirty="0" err="1"/>
              <a:t>portlet</a:t>
            </a:r>
            <a:r>
              <a:rPr lang="nl-NL" sz="900" dirty="0"/>
              <a:t>/</a:t>
            </a:r>
            <a:r>
              <a:rPr lang="nl-NL" sz="900" dirty="0" err="1"/>
              <a:t>widget</a:t>
            </a:r>
            <a:r>
              <a:rPr lang="nl-NL" sz="900" dirty="0"/>
              <a:t>)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4360856" y="2078556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Portal UI Component(</a:t>
            </a:r>
            <a:r>
              <a:rPr lang="nl-NL" sz="900" dirty="0" err="1"/>
              <a:t>portlet</a:t>
            </a:r>
            <a:r>
              <a:rPr lang="nl-NL" sz="900" dirty="0"/>
              <a:t>/</a:t>
            </a:r>
            <a:r>
              <a:rPr lang="nl-NL" sz="900" dirty="0" err="1"/>
              <a:t>widget</a:t>
            </a:r>
            <a:r>
              <a:rPr lang="nl-NL" sz="900" dirty="0"/>
              <a:t>)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6026211" y="2091199"/>
            <a:ext cx="1268223" cy="67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smtClean="0"/>
              <a:t>Configuration of Portal </a:t>
            </a:r>
            <a:r>
              <a:rPr lang="nl-NL" sz="900" dirty="0"/>
              <a:t>UI Component(</a:t>
            </a:r>
            <a:r>
              <a:rPr lang="nl-NL" sz="900" dirty="0" err="1"/>
              <a:t>portlet</a:t>
            </a:r>
            <a:r>
              <a:rPr lang="nl-NL" sz="900" dirty="0"/>
              <a:t>/</a:t>
            </a:r>
            <a:r>
              <a:rPr lang="nl-NL" sz="900" dirty="0" err="1"/>
              <a:t>widget</a:t>
            </a:r>
            <a:r>
              <a:rPr lang="nl-NL" sz="900" dirty="0" smtClean="0"/>
              <a:t>) </a:t>
            </a:r>
            <a:endParaRPr lang="nl-NL" sz="900" dirty="0"/>
          </a:p>
        </p:txBody>
      </p:sp>
      <p:sp>
        <p:nvSpPr>
          <p:cNvPr id="116" name="Right Arrow 115"/>
          <p:cNvSpPr/>
          <p:nvPr/>
        </p:nvSpPr>
        <p:spPr>
          <a:xfrm>
            <a:off x="3920610" y="3542844"/>
            <a:ext cx="486136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55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23" y="0"/>
            <a:ext cx="7893933" cy="567159"/>
          </a:xfrm>
        </p:spPr>
        <p:txBody>
          <a:bodyPr>
            <a:normAutofit fontScale="90000"/>
          </a:bodyPr>
          <a:lstStyle/>
          <a:p>
            <a:pPr defTabSz="914367"/>
            <a:r>
              <a:rPr lang="en-US" b="1" dirty="0" smtClean="0">
                <a:gradFill>
                  <a:gsLst>
                    <a:gs pos="14159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 SC</a:t>
            </a:r>
            <a:br>
              <a:rPr lang="en-US" b="1" dirty="0" smtClean="0">
                <a:gradFill>
                  <a:gsLst>
                    <a:gs pos="14159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</a:br>
            <a:r>
              <a:rPr lang="en-US" dirty="0" smtClean="0"/>
              <a:t>Approach 2:Rebuilding  Portal As Per ING &amp; TPA Compliance</a:t>
            </a:r>
            <a:endParaRPr lang="en-US" dirty="0">
              <a:gradFill>
                <a:gsLst>
                  <a:gs pos="14159">
                    <a:srgbClr val="FFFFFF"/>
                  </a:gs>
                  <a:gs pos="56000">
                    <a:srgbClr val="FFFFFF"/>
                  </a:gs>
                </a:gsLst>
                <a:lin ang="5400000" scaled="0"/>
              </a:gradFill>
              <a:cs typeface="Segoe UI Semibold" panose="020B0702040204020203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31496" y="833378"/>
            <a:ext cx="1620454" cy="114589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Onboarding UI Portal</a:t>
            </a:r>
            <a:endParaRPr lang="en-GB" dirty="0"/>
          </a:p>
        </p:txBody>
      </p:sp>
      <p:sp>
        <p:nvSpPr>
          <p:cNvPr id="50" name="Rounded Rectangle 49"/>
          <p:cNvSpPr/>
          <p:nvPr/>
        </p:nvSpPr>
        <p:spPr>
          <a:xfrm>
            <a:off x="3100569" y="833378"/>
            <a:ext cx="1818672" cy="18635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TPA(Touch Point Architecture)</a:t>
            </a:r>
            <a:endParaRPr lang="en-GB" dirty="0"/>
          </a:p>
        </p:txBody>
      </p:sp>
      <p:sp>
        <p:nvSpPr>
          <p:cNvPr id="51" name="Rounded Rectangle 50"/>
          <p:cNvSpPr/>
          <p:nvPr/>
        </p:nvSpPr>
        <p:spPr>
          <a:xfrm>
            <a:off x="272007" y="2846408"/>
            <a:ext cx="1620454" cy="114589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Pega</a:t>
            </a:r>
            <a:endParaRPr lang="en-GB" dirty="0"/>
          </a:p>
        </p:txBody>
      </p:sp>
      <p:sp>
        <p:nvSpPr>
          <p:cNvPr id="26" name="Up-Down Arrow 25"/>
          <p:cNvSpPr/>
          <p:nvPr/>
        </p:nvSpPr>
        <p:spPr>
          <a:xfrm>
            <a:off x="888358" y="1979270"/>
            <a:ext cx="306729" cy="8671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Up-Down Arrow 53"/>
          <p:cNvSpPr/>
          <p:nvPr/>
        </p:nvSpPr>
        <p:spPr>
          <a:xfrm rot="5400000">
            <a:off x="2172665" y="3113108"/>
            <a:ext cx="306729" cy="8671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-Right Arrow 28"/>
          <p:cNvSpPr/>
          <p:nvPr/>
        </p:nvSpPr>
        <p:spPr>
          <a:xfrm>
            <a:off x="1851950" y="1283824"/>
            <a:ext cx="1248619" cy="3009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45421"/>
              </p:ext>
            </p:extLst>
          </p:nvPr>
        </p:nvGraphicFramePr>
        <p:xfrm>
          <a:off x="5423383" y="929478"/>
          <a:ext cx="6324922" cy="295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060"/>
                <a:gridCol w="5092862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NL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Onboarding Portal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NL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Aligned to TPA and Micro service driven architecture.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  <a:endParaRPr lang="en-GB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NL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 with Core Banking and Vantage (Saction Screen )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200" b="1" dirty="0" smtClean="0"/>
                        <a:t>Current Technical Challenges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Re-engineering of business</a:t>
                      </a:r>
                      <a:r>
                        <a:rPr lang="nl-NL" sz="1200" baseline="0" dirty="0" smtClean="0"/>
                        <a:t> work flows and existing Data Migration .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200" b="1" dirty="0" smtClean="0"/>
                        <a:t>Pega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aseline="0" dirty="0" smtClean="0"/>
                        <a:t>For business work flows.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200" b="1" dirty="0" smtClean="0"/>
                        <a:t>Automation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CDaaS</a:t>
                      </a:r>
                      <a:r>
                        <a:rPr lang="nl-NL" sz="1200" baseline="0" dirty="0" smtClean="0"/>
                        <a:t> Pipe Line Will be used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200" b="1" dirty="0" smtClean="0"/>
                        <a:t>Testing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Automation of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dirty="0" smtClean="0"/>
                        <a:t>Regression and Performance. 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200" b="1" dirty="0" smtClean="0"/>
                        <a:t>ISA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OCD Approval.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6302" y="862796"/>
            <a:ext cx="4872940" cy="4546441"/>
            <a:chOff x="46302" y="862796"/>
            <a:chExt cx="4872940" cy="4546441"/>
          </a:xfrm>
        </p:grpSpPr>
        <p:sp>
          <p:nvSpPr>
            <p:cNvPr id="25" name="Flowchart: Magnetic Disk 24"/>
            <p:cNvSpPr/>
            <p:nvPr/>
          </p:nvSpPr>
          <p:spPr>
            <a:xfrm>
              <a:off x="2703010" y="3101052"/>
              <a:ext cx="1909823" cy="891250"/>
            </a:xfrm>
            <a:prstGeom prst="flowChartMagneticDisk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Database</a:t>
              </a:r>
              <a:endParaRPr lang="en-GB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698" y="4317358"/>
              <a:ext cx="4856543" cy="356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Automation(CDaaS)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302" y="5052351"/>
              <a:ext cx="4872940" cy="356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ISA(OCD)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2698" y="4690643"/>
              <a:ext cx="4856543" cy="3568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Testing(Regression and Performance)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31496" y="862796"/>
              <a:ext cx="1620454" cy="114589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Onboarding UI Portal</a:t>
              </a:r>
              <a:endParaRPr lang="en-GB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100569" y="862796"/>
              <a:ext cx="1818672" cy="18635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TPA(Touch Point Architecture)</a:t>
              </a:r>
              <a:endParaRPr lang="en-GB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72007" y="2875826"/>
              <a:ext cx="1620454" cy="1145894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/>
                <a:t>Pega</a:t>
              </a:r>
              <a:endParaRPr lang="en-GB" dirty="0"/>
            </a:p>
          </p:txBody>
        </p:sp>
        <p:sp>
          <p:nvSpPr>
            <p:cNvPr id="65" name="Up-Down Arrow 64"/>
            <p:cNvSpPr/>
            <p:nvPr/>
          </p:nvSpPr>
          <p:spPr>
            <a:xfrm>
              <a:off x="888358" y="2008688"/>
              <a:ext cx="306729" cy="86713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Up-Down Arrow 65"/>
            <p:cNvSpPr/>
            <p:nvPr/>
          </p:nvSpPr>
          <p:spPr>
            <a:xfrm rot="5400000">
              <a:off x="2172665" y="3142526"/>
              <a:ext cx="306729" cy="86713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Left-Right Arrow 66"/>
            <p:cNvSpPr/>
            <p:nvPr/>
          </p:nvSpPr>
          <p:spPr>
            <a:xfrm>
              <a:off x="1851950" y="1313242"/>
              <a:ext cx="1248619" cy="30094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005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76127066"/>
              </p:ext>
            </p:extLst>
          </p:nvPr>
        </p:nvGraphicFramePr>
        <p:xfrm>
          <a:off x="533930" y="1097341"/>
          <a:ext cx="10477147" cy="4685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707356" y="5710921"/>
            <a:ext cx="7836498" cy="40806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79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TCS synergy &amp; reusability factor will reduce the effort in the migration </a:t>
            </a:r>
            <a:endParaRPr lang="nl-NL" sz="1379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W" sz="2625" b="1" dirty="0">
                <a:latin typeface="Arial" panose="020B0604020202020204" pitchFamily="34" charset="0"/>
              </a:rPr>
              <a:t>Synergy benefits from TCS -ING teams</a:t>
            </a:r>
            <a:endParaRPr lang="nl-NL" sz="2625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6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TCS Experience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TCS Experience across 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27859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9593" y="853370"/>
            <a:ext cx="4618220" cy="243722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b="1" dirty="0" smtClean="0"/>
              <a:t>Westland Utrecht Bank (MijnWUB)</a:t>
            </a:r>
          </a:p>
          <a:p>
            <a:pPr algn="ctr"/>
            <a:endParaRPr lang="nl-NL" dirty="0"/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Westland Utrecht bank specializes in managing mortgages and insurance with portfolio worth € 33.8 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billion. </a:t>
            </a:r>
          </a:p>
          <a:p>
            <a:pPr algn="just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Online Self service Portal thus reimagining Mortgage customer Journey through Self Service Portal for customer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586538" y="892465"/>
            <a:ext cx="5014911" cy="239813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nl-NL" dirty="0" smtClean="0"/>
          </a:p>
          <a:p>
            <a:pPr algn="ctr"/>
            <a:r>
              <a:rPr lang="nl-NL" b="1" dirty="0" smtClean="0"/>
              <a:t>Inside Business Portal (IBP)</a:t>
            </a:r>
          </a:p>
          <a:p>
            <a:pPr algn="ctr"/>
            <a:endParaRPr lang="nl-NL" dirty="0" smtClean="0"/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strategic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program to unify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channel for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various lines of business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including Payments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Financial Market &amp; Lending to provide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omni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-channel experience to customers in different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countries.</a:t>
            </a:r>
          </a:p>
          <a:p>
            <a:pPr algn="just"/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involves building functionalities for payment on IBP framework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2724" y="4311405"/>
            <a:ext cx="4952251" cy="18555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Customer experience by offering Online Channel insight, information, self service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operational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for the WUB to manage profiling of the customer</a:t>
            </a: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421701" y="4249472"/>
            <a:ext cx="5071882" cy="1917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service by offering </a:t>
            </a:r>
            <a:r>
              <a:rPr lang="en-GB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omni</a:t>
            </a: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in operational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i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739593" y="3470828"/>
            <a:ext cx="4432482" cy="47379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nl-NL" sz="11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Java/J2EE</a:t>
            </a:r>
            <a:r>
              <a:rPr lang="nl-NL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Spring MVC, Rest API, Hibernate, JavaScript, ORACLE, DOJO, CDaaS, Sybase</a:t>
            </a:r>
          </a:p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6586537" y="3417882"/>
            <a:ext cx="4907045" cy="51078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Trebuchet MS" panose="020B0603020202020204" pitchFamily="34" charset="0"/>
              </a:rPr>
              <a:t>Java8, Scala, Spring Boot, Spring-Data, Spring-Security, JPA, EMS, CXF, Polymer, AngularJS, HTML5, CSS3</a:t>
            </a:r>
          </a:p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4777" y="853370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About Project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071" y="2673122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954" y="4406953"/>
            <a:ext cx="400110" cy="17599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Value Delivered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TCS Experience across ING (to be updated by </a:t>
            </a:r>
            <a:r>
              <a:rPr lang="en-US" dirty="0" err="1" smtClean="0"/>
              <a:t>Prachi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27859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9593" y="853370"/>
            <a:ext cx="4618220" cy="243722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b="1" dirty="0" smtClean="0"/>
              <a:t>Electronic Banking (expected to be received by BE team by eod today)</a:t>
            </a:r>
          </a:p>
          <a:p>
            <a:pPr algn="ctr"/>
            <a:endParaRPr lang="nl-NL" dirty="0"/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586538" y="892465"/>
            <a:ext cx="5014911" cy="239813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nl-NL" b="1" dirty="0" smtClean="0"/>
              <a:t>PSD2 (any other service to be mentioned)</a:t>
            </a:r>
          </a:p>
          <a:p>
            <a:pPr algn="ctr"/>
            <a:r>
              <a:rPr lang="nl-NL" b="1" dirty="0" smtClean="0"/>
              <a:t>To check with Preetham</a:t>
            </a:r>
          </a:p>
          <a:p>
            <a:pPr algn="ctr"/>
            <a:endParaRPr lang="nl-NL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562724" y="4311405"/>
            <a:ext cx="4952251" cy="18555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421701" y="4249472"/>
            <a:ext cx="5071882" cy="1917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i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/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739593" y="3470828"/>
            <a:ext cx="4432482" cy="47379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6586537" y="3417882"/>
            <a:ext cx="4907045" cy="51078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1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4777" y="853370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About Project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071" y="2673122"/>
            <a:ext cx="400110" cy="20248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954" y="4406953"/>
            <a:ext cx="400110" cy="17599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Value Delivered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TCS Experience in PSD2 in other European Bank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13571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32263" y="769729"/>
            <a:ext cx="11040625" cy="1506746"/>
          </a:xfrm>
          <a:prstGeom prst="rect">
            <a:avLst/>
          </a:prstGeom>
          <a:solidFill>
            <a:srgbClr val="0063BE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Description </a:t>
            </a:r>
          </a:p>
          <a:p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PSD2 is a European directive as part of which banks are obliged to open up their data to third parties (TPP’S) by providing the following mandatory services: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 Information Services (AIS), an API for requesting account info.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Payment Initiation Services (PIS), an API for initiating payments.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Confirmation on the Availability of funds (CAF),  an API for balance checks for card based transactions </a:t>
            </a:r>
          </a:p>
          <a:p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business objectives of this project:</a:t>
            </a:r>
          </a:p>
          <a:p>
            <a:pPr marL="285750" indent="-200025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compliancy project Banks vision is to get compliant as early as possible. </a:t>
            </a:r>
          </a:p>
          <a:p>
            <a:pPr marL="285750" indent="-200025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a secure environment of communication with TPP with customer authentication.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32262" y="2363463"/>
            <a:ext cx="11040625" cy="405442"/>
          </a:xfrm>
          <a:prstGeom prst="rect">
            <a:avLst/>
          </a:prstGeom>
          <a:solidFill>
            <a:srgbClr val="C9C3BC"/>
          </a:solidFill>
          <a:ln w="127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Business Process: 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Compliancy services to enable TPP to connect to bank directly via APIs.   </a:t>
            </a:r>
          </a:p>
          <a:p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Service Recipients: 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Any registered TPP.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0275" y="3116239"/>
            <a:ext cx="3701702" cy="2230969"/>
          </a:xfrm>
          <a:prstGeom prst="rect">
            <a:avLst/>
          </a:prstGeom>
          <a:solidFill>
            <a:srgbClr val="CCE5BA"/>
          </a:solidFill>
          <a:ln w="12700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000" dirty="0"/>
              <a:t>Responsible for solution designing and building REST/ BAI services in Transaction.</a:t>
            </a:r>
          </a:p>
          <a:p>
            <a:pPr marL="180975" indent="-180975"/>
            <a:endParaRPr lang="en-GB" sz="10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000" dirty="0"/>
              <a:t>Participating in building API security with OAuth2 protocols.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000" dirty="0"/>
              <a:t>Responsible for building Consent  portal for user.</a:t>
            </a:r>
          </a:p>
          <a:p>
            <a:pPr marL="180975" indent="-180975"/>
            <a:endParaRPr lang="en-GB" sz="10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000" dirty="0"/>
              <a:t>Responsible for building administration portal for TPP.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000" dirty="0"/>
              <a:t>Responsible for functional testing and integration with back end services.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0275" y="2811128"/>
            <a:ext cx="3701702" cy="246790"/>
          </a:xfrm>
          <a:prstGeom prst="rect">
            <a:avLst/>
          </a:prstGeom>
          <a:solidFill>
            <a:srgbClr val="55A51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100" b="1" dirty="0">
                <a:solidFill>
                  <a:schemeClr val="bg1"/>
                </a:solidFill>
              </a:rPr>
              <a:t>TCS Solution/ Involvement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54036" y="3074016"/>
            <a:ext cx="7118850" cy="1005675"/>
          </a:xfrm>
          <a:prstGeom prst="rect">
            <a:avLst/>
          </a:prstGeom>
          <a:solidFill>
            <a:srgbClr val="DCC5E8"/>
          </a:solidFill>
          <a:ln w="12700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Technical and detailed functional standards are not given in PSD2 RTS.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Designing an interface which is uniform and matches industry standards.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GB" altLang="ja-JP" sz="1000" dirty="0">
                <a:latin typeface="Calibri" panose="020F0502020204030204" pitchFamily="34" charset="0"/>
                <a:cs typeface="Calibri" panose="020F0502020204030204" pitchFamily="34" charset="0"/>
              </a:rPr>
              <a:t>Securing APIs which is hosted over internet and exposing bank’s sensitive data.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GB" altLang="ja-JP" sz="1000" dirty="0">
                <a:latin typeface="Calibri" panose="020F0502020204030204" pitchFamily="34" charset="0"/>
                <a:cs typeface="Calibri" panose="020F0502020204030204" pitchFamily="34" charset="0"/>
              </a:rPr>
              <a:t>Putting up administration to have control over TPP.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GB" altLang="ja-JP" sz="1000" dirty="0">
                <a:latin typeface="Calibri" panose="020F0502020204030204" pitchFamily="34" charset="0"/>
                <a:cs typeface="Calibri" panose="020F0502020204030204" pitchFamily="34" charset="0"/>
              </a:rPr>
              <a:t>Designing a consent application, which enables Bank to authenticate a customer and take his/her consent to give authorisation to a TPP to access his/her account via APIs.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54036" y="2768904"/>
            <a:ext cx="7118850" cy="289013"/>
          </a:xfrm>
          <a:prstGeom prst="rect">
            <a:avLst/>
          </a:prstGeom>
          <a:solidFill>
            <a:srgbClr val="83389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1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554036" y="4311591"/>
            <a:ext cx="7118850" cy="1139408"/>
          </a:xfrm>
          <a:prstGeom prst="rect">
            <a:avLst/>
          </a:prstGeom>
          <a:solidFill>
            <a:srgbClr val="FEF5CA"/>
          </a:solidFill>
          <a:ln w="12700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IN" sz="1000" dirty="0">
                <a:latin typeface="Calibri" panose="020F0502020204030204" pitchFamily="34" charset="0"/>
                <a:cs typeface="Calibri" panose="020F0502020204030204" pitchFamily="34" charset="0"/>
              </a:rPr>
              <a:t>The compliancy will enforce bank to open data to TPP, which will bring creativity and innovation in the  financial market.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IN" sz="1000" dirty="0">
                <a:latin typeface="Calibri" panose="020F0502020204030204" pitchFamily="34" charset="0"/>
                <a:cs typeface="Calibri" panose="020F0502020204030204" pitchFamily="34" charset="0"/>
              </a:rPr>
              <a:t>This will accelerate the growth of Service Oriented Architecture.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IN" sz="1000" dirty="0">
                <a:latin typeface="Calibri" panose="020F0502020204030204" pitchFamily="34" charset="0"/>
                <a:cs typeface="Calibri" panose="020F0502020204030204" pitchFamily="34" charset="0"/>
              </a:rPr>
              <a:t>This will make the rival become a partner of the bank.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IN" sz="1000" dirty="0">
                <a:latin typeface="Calibri" panose="020F0502020204030204" pitchFamily="34" charset="0"/>
                <a:cs typeface="Calibri" panose="020F0502020204030204" pitchFamily="34" charset="0"/>
              </a:rPr>
              <a:t>Gateway dependencies will be reduced and any TPP can directly connect to the bank.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IN" sz="1000" dirty="0">
                <a:latin typeface="Calibri" panose="020F0502020204030204" pitchFamily="34" charset="0"/>
                <a:cs typeface="Calibri" panose="020F0502020204030204" pitchFamily="34" charset="0"/>
              </a:rPr>
              <a:t>Bank will start to building new APIs which will deliver business values.</a:t>
            </a:r>
          </a:p>
          <a:p>
            <a:pPr marL="117475" indent="-117475">
              <a:buClr>
                <a:schemeClr val="hlink"/>
              </a:buClr>
              <a:buFont typeface="Arial" pitchFamily="34" charset="0"/>
              <a:buChar char="•"/>
              <a:defRPr/>
            </a:pPr>
            <a:r>
              <a:rPr lang="en-IN" sz="1000" dirty="0">
                <a:latin typeface="Calibri" panose="020F0502020204030204" pitchFamily="34" charset="0"/>
                <a:cs typeface="Calibri" panose="020F0502020204030204" pitchFamily="34" charset="0"/>
              </a:rPr>
              <a:t>Bank can reshape itself to work as a TPP and create own features by harnessing APIs of other banks.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54035" y="4006790"/>
            <a:ext cx="7118657" cy="271759"/>
          </a:xfrm>
          <a:prstGeom prst="rect">
            <a:avLst/>
          </a:prstGeom>
          <a:solidFill>
            <a:srgbClr val="FFDD3E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100" b="1" dirty="0"/>
              <a:t>Value &amp; Benefits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27409" y="5384479"/>
            <a:ext cx="11045477" cy="719867"/>
          </a:xfrm>
          <a:prstGeom prst="rect">
            <a:avLst/>
          </a:prstGeom>
          <a:solidFill>
            <a:srgbClr val="C9C3BC"/>
          </a:solidFill>
          <a:ln w="127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100" b="1" dirty="0"/>
              <a:t>Project Details: </a:t>
            </a:r>
            <a:r>
              <a:rPr lang="en-US" sz="1100" dirty="0"/>
              <a:t>PSD2 </a:t>
            </a:r>
          </a:p>
          <a:p>
            <a:r>
              <a:rPr lang="en-US" sz="1100" b="1" dirty="0"/>
              <a:t>Technology Stack: </a:t>
            </a:r>
            <a:r>
              <a:rPr lang="en-US" sz="1100" dirty="0"/>
              <a:t>Java, Oracle, OAuth2, AngularJS.</a:t>
            </a:r>
          </a:p>
          <a:p>
            <a:r>
              <a:rPr lang="en-US" sz="1100" b="1" dirty="0"/>
              <a:t>Duration: </a:t>
            </a:r>
            <a:r>
              <a:rPr lang="en-US" sz="1100" dirty="0"/>
              <a:t>Ongoing from June 2015.</a:t>
            </a:r>
          </a:p>
          <a:p>
            <a:r>
              <a:rPr lang="en-US" sz="1100" b="1" dirty="0"/>
              <a:t>Status: </a:t>
            </a:r>
            <a:r>
              <a:rPr lang="en-US" sz="1100" dirty="0"/>
              <a:t>Live with PSD2 APIs since January 2018. Consent to Go Live in April 2018. Go Live for NL is June 2018.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97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093121"/>
              </p:ext>
            </p:extLst>
          </p:nvPr>
        </p:nvGraphicFramePr>
        <p:xfrm>
          <a:off x="812800" y="835648"/>
          <a:ext cx="11197951" cy="337265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946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968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79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044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63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917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1343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Customer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Engagement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Pega Modules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effectLst/>
                        </a:rPr>
                        <a:t>Advisory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effectLst/>
                        </a:rPr>
                        <a:t>Implementation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effectLst/>
                        </a:rPr>
                        <a:t>Sustenance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36">
                <a:tc>
                  <a:txBody>
                    <a:bodyPr/>
                    <a:lstStyle/>
                    <a:p>
                      <a:pPr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en-US" sz="1200" dirty="0"/>
                        <a:t>Large Card Issuer, </a:t>
                      </a:r>
                      <a:br>
                        <a:rPr lang="en-US" altLang="en-US" sz="1200" dirty="0"/>
                      </a:br>
                      <a:r>
                        <a:rPr lang="en-US" altLang="en-US" sz="1200" dirty="0"/>
                        <a:t>North America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0" indent="0"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US" sz="1200" dirty="0"/>
                        <a:t>Global Customer Service Loyalty Platform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defRPr/>
                      </a:pPr>
                      <a:r>
                        <a:rPr lang="en-US" sz="1200" dirty="0"/>
                        <a:t>Pega </a:t>
                      </a:r>
                      <a:r>
                        <a:rPr lang="en-US" sz="1200" dirty="0" err="1"/>
                        <a:t>CRM,Pega</a:t>
                      </a:r>
                      <a:r>
                        <a:rPr lang="en-US" sz="1200" dirty="0"/>
                        <a:t> Case Management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2683">
                <a:tc>
                  <a:txBody>
                    <a:bodyPr/>
                    <a:lstStyle/>
                    <a:p>
                      <a:pPr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en-US" sz="1200" dirty="0"/>
                        <a:t>Leading Financial Services Firm, US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/>
                        <a:t>Case Management and Workflow portal for Advisors and Clients</a:t>
                      </a:r>
                      <a:r>
                        <a:rPr lang="en-GB" sz="1200" u="none" strike="noStrike" dirty="0">
                          <a:effectLst/>
                        </a:rPr>
                        <a:t/>
                      </a:r>
                      <a:br>
                        <a:rPr lang="en-GB" sz="1200" u="none" strike="noStrike" dirty="0">
                          <a:effectLst/>
                        </a:rPr>
                      </a:b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defRPr/>
                      </a:pPr>
                      <a:r>
                        <a:rPr lang="en-US" altLang="en-US" sz="1200" dirty="0"/>
                        <a:t>Pega CRM, Next</a:t>
                      </a:r>
                      <a:r>
                        <a:rPr lang="en-US" altLang="en-US" sz="1200" baseline="0" dirty="0"/>
                        <a:t> Best Action and Marketing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S PGothic" panose="020B0600070205080204" pitchFamily="34" charset="-128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155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/>
                        <a:t>Leading Insurance,</a:t>
                      </a:r>
                      <a:br>
                        <a:rPr lang="en-US" altLang="en-US" sz="1200" dirty="0"/>
                      </a:br>
                      <a:r>
                        <a:rPr lang="en-US" altLang="en-US" sz="1200" dirty="0"/>
                        <a:t>Global</a:t>
                      </a:r>
                      <a:r>
                        <a:rPr lang="en-GB" sz="1200" u="none" strike="noStrike" dirty="0">
                          <a:effectLst/>
                        </a:rPr>
                        <a:t/>
                      </a:r>
                      <a:br>
                        <a:rPr lang="en-GB" sz="1200" u="none" strike="noStrike" dirty="0">
                          <a:effectLst/>
                        </a:rPr>
                      </a:b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0" indent="0"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US" sz="1200" dirty="0"/>
                        <a:t>Global Claim Management platform and establishing a Centre of Excellence (CoE)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defRPr/>
                      </a:pPr>
                      <a:r>
                        <a:rPr lang="en-US" sz="1200" dirty="0"/>
                        <a:t>Pega CRM, </a:t>
                      </a:r>
                      <a:r>
                        <a:rPr lang="en-US" altLang="en-US" sz="1200" dirty="0"/>
                        <a:t>Next</a:t>
                      </a:r>
                      <a:r>
                        <a:rPr lang="en-US" altLang="en-US" sz="1200" baseline="0" dirty="0"/>
                        <a:t> Best Action and Marketing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1416">
                <a:tc>
                  <a:txBody>
                    <a:bodyPr/>
                    <a:lstStyle/>
                    <a:p>
                      <a:pPr algn="ctr">
                        <a:spcBef>
                          <a:spcPct val="60000"/>
                        </a:spcBef>
                        <a:buClr>
                          <a:srgbClr val="ED1B2F"/>
                        </a:buClr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en-US" sz="1200" dirty="0"/>
                        <a:t>Leading </a:t>
                      </a:r>
                      <a:r>
                        <a:rPr lang="en-GB" altLang="en-US" sz="1200" dirty="0"/>
                        <a:t>provider of network infrastructure and telecom services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60000"/>
                        </a:spcBef>
                        <a:buClr>
                          <a:srgbClr val="ED1B2F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US" sz="1200" dirty="0"/>
                        <a:t>Invoice management for RNAM region</a:t>
                      </a:r>
                    </a:p>
                    <a:p>
                      <a:pPr marL="0" indent="0" algn="ctr">
                        <a:spcBef>
                          <a:spcPct val="60000"/>
                        </a:spcBef>
                        <a:buClr>
                          <a:srgbClr val="ED1B2F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US" sz="1200" dirty="0"/>
                        <a:t>SAP Modernization in Sweden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ct val="60000"/>
                        </a:spcBef>
                        <a:buClr>
                          <a:srgbClr val="ED1B2F"/>
                        </a:buClr>
                        <a:defRPr/>
                      </a:pPr>
                      <a:r>
                        <a:rPr lang="en-US" altLang="en-US" sz="1200" dirty="0"/>
                        <a:t>Pega BPM  &amp; SAP connector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S PGothic" panose="020B0600070205080204" pitchFamily="34" charset="-128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41416">
                <a:tc>
                  <a:txBody>
                    <a:bodyPr/>
                    <a:lstStyle/>
                    <a:p>
                      <a:pPr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en-US" sz="1200" dirty="0"/>
                        <a:t>Large </a:t>
                      </a:r>
                      <a:r>
                        <a:rPr lang="en-US" altLang="en-US" sz="1200" dirty="0" smtClean="0"/>
                        <a:t>telecom , </a:t>
                      </a:r>
                      <a:r>
                        <a:rPr lang="en-US" altLang="en-US" sz="1200" dirty="0"/>
                        <a:t>UK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0" indent="0"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GB" sz="1200" dirty="0"/>
                        <a:t>Modernising legacy and rigid platforms </a:t>
                      </a:r>
                    </a:p>
                    <a:p>
                      <a:pPr marL="0" indent="0" algn="ctr" defTabSz="342900" eaLnBrk="0" fontAlgn="base" hangingPunct="0"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ED1B2F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GB" sz="1200" dirty="0"/>
                        <a:t>Customer , business process services Automation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Pega </a:t>
                      </a:r>
                      <a:r>
                        <a:rPr lang="en-US" sz="1200" dirty="0" err="1" smtClean="0"/>
                        <a:t>CRM,Pega</a:t>
                      </a:r>
                      <a:r>
                        <a:rPr lang="en-US" sz="1200" dirty="0" smtClean="0"/>
                        <a:t> Case Management &amp; Marketing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buFont typeface="Wingdings 2" panose="05020102010507070707" pitchFamily="18" charset="2"/>
                        <a:buChar char=""/>
                      </a:pP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endParaRPr lang="en-GB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35" marR="3835" marT="3835" marB="0" anchor="ctr"/>
                </a:tc>
                <a:extLst>
                  <a:ext uri="{0D108BD9-81ED-4DB2-BD59-A6C34878D82A}">
                    <a16:rowId xmlns="" xmlns:a16="http://schemas.microsoft.com/office/drawing/2014/main" val="155800362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62400" y="4749800"/>
          <a:ext cx="4470400" cy="183445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1157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2055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Business Process Automation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40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Business Rules + Next Best Action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10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Complex Orchestration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15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664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CRM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10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5664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Digitization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Dynamic Case Management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20</a:t>
                      </a:r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5664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u="none" strike="noStrike" dirty="0">
                          <a:effectLst/>
                        </a:rPr>
                        <a:t>Global Deployment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10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 rot="16200000">
            <a:off x="-1229127" y="2281158"/>
            <a:ext cx="3372653" cy="508000"/>
          </a:xfrm>
          <a:prstGeom prst="round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Key Customers Experiences</a:t>
            </a:r>
          </a:p>
        </p:txBody>
      </p:sp>
      <p:sp>
        <p:nvSpPr>
          <p:cNvPr id="7" name="Rounded Rectangle 6"/>
          <p:cNvSpPr/>
          <p:nvPr/>
        </p:nvSpPr>
        <p:spPr>
          <a:xfrm rot="16200000">
            <a:off x="-622829" y="5250231"/>
            <a:ext cx="2160057" cy="508000"/>
          </a:xfrm>
          <a:prstGeom prst="round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Experiences in Pega  Modules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800" y="5181601"/>
            <a:ext cx="314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TCS Pega Customers: 40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1690" y="4424202"/>
            <a:ext cx="568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TCS Experience in Pega Modules across Customer Implementations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2192000" cy="646113"/>
          </a:xfrm>
          <a:prstGeom prst="rect">
            <a:avLst/>
          </a:prstGeo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>
            <a:lvl1pPr marL="0" algn="l" defTabSz="1088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1" kern="1200" spc="-58" baseline="0" dirty="0">
                <a:solidFill>
                  <a:srgbClr val="505050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TCS Pega Implementation experiences</a:t>
            </a:r>
          </a:p>
        </p:txBody>
      </p:sp>
    </p:spTree>
    <p:extLst>
      <p:ext uri="{BB962C8B-B14F-4D97-AF65-F5344CB8AC3E}">
        <p14:creationId xmlns:p14="http://schemas.microsoft.com/office/powerpoint/2010/main" val="515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801285"/>
          <a:ext cx="12192001" cy="543934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158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878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82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300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51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Customer</a:t>
                      </a:r>
                      <a:endParaRPr lang="en-US" sz="11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aseline="0" dirty="0"/>
                    </a:p>
                    <a:p>
                      <a:pPr algn="ctr"/>
                      <a:r>
                        <a:rPr lang="en-US" sz="1100" baseline="0" dirty="0"/>
                        <a:t>Project/ Program details</a:t>
                      </a:r>
                      <a:endParaRPr lang="en-US" sz="11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Team Size and Composition</a:t>
                      </a:r>
                      <a:endParaRPr lang="en-US" sz="11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Benefits to ING</a:t>
                      </a:r>
                      <a:endParaRPr lang="en-US" sz="1100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294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050" kern="1200" dirty="0"/>
                        <a:t>Large UK</a:t>
                      </a:r>
                      <a:r>
                        <a:rPr lang="en-IN" sz="1050" kern="1200" baseline="0" dirty="0"/>
                        <a:t> </a:t>
                      </a:r>
                      <a:r>
                        <a:rPr lang="en-IN" sz="1050" kern="1200" dirty="0"/>
                        <a:t>Customer</a:t>
                      </a:r>
                      <a:endParaRPr lang="en-IN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050" kern="1200" dirty="0"/>
                        <a:t>Retail Business Processes Simplification through Pega Implementation under themes Straight through processing, Semi-automated and Expert handling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050" kern="1200" dirty="0"/>
                        <a:t>Over 300+ processes transformed through Pega platform under above themes integrating with 100+ systems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dirty="0"/>
                        <a:t>Account transfer, FATCA, Fraud Transactions management , Court Order processes and others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dirty="0"/>
                        <a:t>All</a:t>
                      </a:r>
                      <a:r>
                        <a:rPr lang="en-US" sz="1050" kern="1200" baseline="0" dirty="0"/>
                        <a:t> projects executed in Agile delivery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baseline="0" dirty="0"/>
                        <a:t>Application development experience in shared environments with other Pega service integrators before TCS announced as single Pega delivery partner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baseline="0" dirty="0"/>
                        <a:t>100+ FTEs reduction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baseline="0" dirty="0"/>
                        <a:t>Reduction in TAT of 50+ percent for any processes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baseline="0" dirty="0"/>
                        <a:t>Pega upgrade to 7.x version</a:t>
                      </a:r>
                      <a:endParaRPr lang="en-US" sz="1050" kern="12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-342900" algn="l" defTabSz="6858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IN" sz="1050" kern="1200" dirty="0"/>
                        <a:t>100+ members Team size</a:t>
                      </a:r>
                    </a:p>
                    <a:p>
                      <a:pPr marL="0" lvl="0" indent="-342900" algn="l" defTabSz="6858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IN" sz="1050" kern="1200" dirty="0"/>
                        <a:t>Managed Service engagement including</a:t>
                      </a:r>
                      <a:r>
                        <a:rPr lang="en-IN" sz="1050" kern="1200" baseline="0" dirty="0"/>
                        <a:t> IT operations.</a:t>
                      </a:r>
                      <a:endParaRPr lang="en-IN" sz="1050" kern="1200" dirty="0"/>
                    </a:p>
                    <a:p>
                      <a:pPr marL="0" lvl="0" indent="-342900" algn="l" defTabSz="6858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IN" sz="1050" kern="1200" dirty="0"/>
                        <a:t>Onsite –offshore model with onsite to offshore ration 20 : 80 </a:t>
                      </a:r>
                    </a:p>
                    <a:p>
                      <a:pPr marL="0" lvl="0" indent="-342900" algn="l" defTabSz="6858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IN" sz="1050" kern="1200" dirty="0"/>
                        <a:t>Single Pega Delivery Partner</a:t>
                      </a:r>
                    </a:p>
                    <a:p>
                      <a:pPr marL="0" lvl="0" indent="0" algn="l" defTabSz="6858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endParaRPr lang="en-IN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dirty="0"/>
                        <a:t>Ability</a:t>
                      </a:r>
                      <a:r>
                        <a:rPr lang="en-IN" sz="1050" kern="1200" baseline="0" dirty="0"/>
                        <a:t> to scale at onsite and offshore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baseline="0" dirty="0"/>
                        <a:t>Low cost of ownership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baseline="0" dirty="0"/>
                        <a:t>Agile delivery with multiple scrum teams execution in parallel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baseline="0" dirty="0"/>
                        <a:t>Leverage TCS Experience working in multi vendor Pega application development environments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baseline="0" dirty="0"/>
                        <a:t>Leverage largest Pega implementation in Europe.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baseline="0" dirty="0"/>
                        <a:t>Helped to reduce technology debt for implementation.</a:t>
                      </a:r>
                    </a:p>
                    <a:p>
                      <a:pPr marL="17145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IN" sz="1050" kern="1200" baseline="0" dirty="0"/>
                        <a:t>Leverage TCS Pega upgrade experience 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endParaRPr lang="en-IN" sz="1050" kern="1200" baseline="0" dirty="0"/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endParaRPr lang="en-IN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46928">
                <a:tc>
                  <a:txBody>
                    <a:bodyPr/>
                    <a:lstStyle/>
                    <a:p>
                      <a:r>
                        <a:rPr lang="en-US" sz="1050" dirty="0"/>
                        <a:t>Large Australian Bank</a:t>
                      </a:r>
                      <a:endParaRPr lang="en-US" sz="105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050" kern="1200" dirty="0"/>
                        <a:t>P</a:t>
                      </a:r>
                      <a:r>
                        <a:rPr lang="x-none" sz="1050" kern="1200" dirty="0"/>
                        <a:t>rocess </a:t>
                      </a:r>
                      <a:r>
                        <a:rPr lang="en-US" sz="1050" kern="1200" dirty="0"/>
                        <a:t>Automation </a:t>
                      </a:r>
                      <a:r>
                        <a:rPr lang="x-none" sz="1050" kern="1200" dirty="0"/>
                        <a:t>of customer on-boarding, account origination and home loan lending was manual with inefficient work flows. </a:t>
                      </a:r>
                      <a:endParaRPr lang="en-US" sz="1050" kern="1200" dirty="0"/>
                    </a:p>
                    <a:p>
                      <a:pPr marL="171450" lvl="0" indent="-171450" algn="l" defTabSz="685800" rtl="0" eaLnBrk="1" latinLnBrk="0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AU" sz="1050" kern="1200" dirty="0"/>
                        <a:t>Consolidate and create a streamlined customer on-boarding and Loan origination </a:t>
                      </a:r>
                      <a:r>
                        <a:rPr lang="en-GB" sz="1050" kern="1200" dirty="0"/>
                        <a:t>common business processes to establish “one-way same-way” for all account originations.</a:t>
                      </a:r>
                      <a:r>
                        <a:rPr lang="en-AU" sz="1050" kern="1200" dirty="0"/>
                        <a:t> 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1050" kern="1200" dirty="0"/>
                        <a:t>Home loans can be conditionally approved in 1 day</a:t>
                      </a:r>
                      <a:r>
                        <a:rPr lang="en-GB" sz="1100" kern="1200" dirty="0">
                          <a:effectLst/>
                        </a:rPr>
                        <a:t>.</a:t>
                      </a:r>
                      <a:endParaRPr lang="de-DE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50" kern="1200" dirty="0"/>
                        <a:t>10+ Team Size</a:t>
                      </a:r>
                    </a:p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50" kern="1200" dirty="0"/>
                        <a:t>Execution of Staff augmentation</a:t>
                      </a:r>
                      <a:r>
                        <a:rPr lang="en-US" sz="1050" kern="1200" baseline="0" dirty="0"/>
                        <a:t> and Fixed price delivery models.</a:t>
                      </a:r>
                    </a:p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50" kern="1200" baseline="0" dirty="0"/>
                        <a:t>Part of Customer Pega COE 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50" kern="1200" dirty="0"/>
                        <a:t>Leverage</a:t>
                      </a:r>
                      <a:r>
                        <a:rPr lang="en-US" sz="1050" kern="1200" baseline="0" dirty="0"/>
                        <a:t> TCS Mortgage Process automation experience</a:t>
                      </a:r>
                    </a:p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46928">
                <a:tc>
                  <a:txBody>
                    <a:bodyPr/>
                    <a:lstStyle/>
                    <a:p>
                      <a:r>
                        <a:rPr lang="en-US" sz="1100" dirty="0"/>
                        <a:t>Large</a:t>
                      </a:r>
                      <a:r>
                        <a:rPr lang="en-US" sz="1100" baseline="0" dirty="0"/>
                        <a:t> Canadian Customer</a:t>
                      </a:r>
                      <a:endParaRPr lang="en-US" sz="11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defTabSz="685800" rtl="0" eaLnBrk="1" fontAlgn="base" latinLnBrk="0" hangingPunct="1"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4E84C4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kern="1200" dirty="0"/>
                        <a:t>Multi Product Sales and Origination (MPSO) is a multi-year enterprise program consolidating and modernizing sales &amp; origination systems and processes for bank retail banking products like Cards, deposits, Mortgage, Loans with </a:t>
                      </a:r>
                      <a:r>
                        <a:rPr lang="en-US" sz="1050" kern="1200" dirty="0" err="1"/>
                        <a:t>i</a:t>
                      </a:r>
                      <a:r>
                        <a:rPr lang="en-GB" sz="1050" kern="1200" dirty="0"/>
                        <a:t>integration with 30 disparate systems. </a:t>
                      </a:r>
                    </a:p>
                    <a:p>
                      <a:pPr marL="171450" marR="0" lvl="0" indent="-17145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4E84C4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1050" kern="1200" dirty="0"/>
                        <a:t>Decision Management implementation for Lending Adjudication, Multiple Product Offering Under Single Owner,</a:t>
                      </a:r>
                      <a:r>
                        <a:rPr lang="en-US" sz="1050" kern="1200" dirty="0"/>
                        <a:t>Next Best Action Marketing – Credit Card Division</a:t>
                      </a:r>
                    </a:p>
                    <a:p>
                      <a:pPr marL="171450" marR="0" lvl="0" indent="-17145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4E84C4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kern="1200" dirty="0"/>
                        <a:t>30% uplift in Sales as compared to the 5% projected uplift as per the Business Case</a:t>
                      </a:r>
                    </a:p>
                    <a:p>
                      <a:pPr marL="171450" marR="0" lvl="0" indent="-17145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4E84C4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dirty="0">
                          <a:effectLst/>
                        </a:rPr>
                        <a:t>DCO sessions enablement of Business teams by TCS Pega</a:t>
                      </a:r>
                      <a:r>
                        <a:rPr lang="en-US" sz="1050" baseline="0" dirty="0">
                          <a:effectLst/>
                        </a:rPr>
                        <a:t> COE</a:t>
                      </a:r>
                    </a:p>
                    <a:p>
                      <a:pPr marL="171450" marR="0" lvl="0" indent="-17145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4E84C4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50" baseline="0" dirty="0">
                          <a:effectLst/>
                        </a:rPr>
                        <a:t>Pega upgrade to 7.x </a:t>
                      </a:r>
                      <a:r>
                        <a:rPr lang="en-US" sz="1050" baseline="0" dirty="0" smtClean="0">
                          <a:effectLst/>
                        </a:rPr>
                        <a:t>version</a:t>
                      </a:r>
                      <a:endParaRPr lang="de-DE" sz="11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50" kern="1200" dirty="0"/>
                        <a:t>90+ Team size managing Development and QA delivery E2E including Performance Testing, Automation and Manual Testing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050" kern="1200" baseline="0" dirty="0"/>
                        <a:t>Leverage TCS ability to scale from Pega platform to Decision Management capabilities</a:t>
                      </a:r>
                    </a:p>
                    <a:p>
                      <a:pPr marL="171450" marR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050" kern="1200" baseline="0" dirty="0"/>
                        <a:t>Leverage TCS Pega upgrade experience </a:t>
                      </a:r>
                    </a:p>
                    <a:p>
                      <a:pPr marL="171450" marR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050" kern="1200" baseline="0" dirty="0"/>
                        <a:t>Leverage Pega COE for thought leadership sessions</a:t>
                      </a:r>
                    </a:p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sz="11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646113"/>
          </a:xfrm>
          <a:prstGeom prst="rect">
            <a:avLst/>
          </a:prstGeo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>
            <a:lvl1pPr marL="0" algn="l" defTabSz="1088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1" kern="1200" spc="-58" baseline="0" dirty="0">
                <a:solidFill>
                  <a:srgbClr val="505050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Experience Highlights</a:t>
            </a:r>
          </a:p>
        </p:txBody>
      </p:sp>
    </p:spTree>
    <p:extLst>
      <p:ext uri="{BB962C8B-B14F-4D97-AF65-F5344CB8AC3E}">
        <p14:creationId xmlns:p14="http://schemas.microsoft.com/office/powerpoint/2010/main" val="40571161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&quot;No&quot; Symbol 14"/>
          <p:cNvSpPr>
            <a:spLocks noChangeAspect="1"/>
          </p:cNvSpPr>
          <p:nvPr/>
        </p:nvSpPr>
        <p:spPr bwMode="auto">
          <a:xfrm rot="19540553">
            <a:off x="3304652" y="1337612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" name="&quot;No&quot; Symbol 16"/>
          <p:cNvSpPr>
            <a:spLocks noChangeAspect="1"/>
          </p:cNvSpPr>
          <p:nvPr/>
        </p:nvSpPr>
        <p:spPr bwMode="auto">
          <a:xfrm rot="19540553">
            <a:off x="3304652" y="2430137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9" name="&quot;No&quot; Symbol 18"/>
          <p:cNvSpPr>
            <a:spLocks noChangeAspect="1"/>
          </p:cNvSpPr>
          <p:nvPr/>
        </p:nvSpPr>
        <p:spPr bwMode="auto">
          <a:xfrm rot="19540553">
            <a:off x="3304652" y="3435576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" name="&quot;No&quot; Symbol 20"/>
          <p:cNvSpPr>
            <a:spLocks noChangeAspect="1"/>
          </p:cNvSpPr>
          <p:nvPr/>
        </p:nvSpPr>
        <p:spPr bwMode="auto">
          <a:xfrm rot="19540553">
            <a:off x="3304652" y="4470045"/>
            <a:ext cx="365760" cy="365760"/>
          </a:xfrm>
          <a:prstGeom prst="noSmoking">
            <a:avLst/>
          </a:prstGeom>
          <a:solidFill>
            <a:srgbClr val="996633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1890000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8173" y="13716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.</a:t>
            </a:r>
          </a:p>
        </p:txBody>
      </p:sp>
      <p:pic>
        <p:nvPicPr>
          <p:cNvPr id="24" name="Picture 23" descr="agen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234" y="1056115"/>
            <a:ext cx="39814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4827684" y="871876"/>
            <a:ext cx="7086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Introduction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Understanding of Scope &amp; Objective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Capability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Experience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TCS Solution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" panose="020F0502020204030204" pitchFamily="34" charset="0"/>
                <a:cs typeface="Arial" pitchFamily="34" charset="0"/>
              </a:rPr>
              <a:t>Resource Structure</a:t>
            </a:r>
          </a:p>
          <a:p>
            <a:pPr marL="400050" indent="-400050">
              <a:lnSpc>
                <a:spcPct val="200000"/>
              </a:lnSpc>
              <a:buClr>
                <a:srgbClr val="D0D93C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</a:pPr>
            <a:endParaRPr lang="en-US" sz="2000" b="1" dirty="0" smtClean="0"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46113"/>
          </a:xfrm>
          <a:solidFill>
            <a:srgbClr val="00B0F0"/>
          </a:solidFill>
        </p:spPr>
        <p:txBody>
          <a:bodyPr vert="horz" lIns="380893" tIns="152357" rIns="53325" bIns="53325" rtlCol="0" anchor="ctr">
            <a:noAutofit/>
          </a:bodyPr>
          <a:lstStyle/>
          <a:p>
            <a:r>
              <a:rPr lang="en-US" sz="3200" b="1" dirty="0">
                <a:solidFill>
                  <a:srgbClr val="F3F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TCS-ING Relationship (PEGA) Journey so far...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52254" y="1409046"/>
            <a:ext cx="11310302" cy="1187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8654294">
            <a:off x="178888" y="853167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Sep’15</a:t>
            </a:r>
            <a:endParaRPr lang="en-US" sz="1050" dirty="0" smtClean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52254" y="1248730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147" y="1634978"/>
            <a:ext cx="1053325" cy="5805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Engagement </a:t>
            </a:r>
          </a:p>
          <a:p>
            <a:r>
              <a:rPr lang="en-GB" sz="1100" b="1" dirty="0" smtClean="0"/>
              <a:t>Kick-off  (FPM)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361402" y="1237172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8654294">
            <a:off x="2142442" y="815632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Jun’16</a:t>
            </a:r>
            <a:endParaRPr lang="en-US" sz="105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241430" y="1649204"/>
            <a:ext cx="1916209" cy="41125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Technical Analysis</a:t>
            </a:r>
            <a:r>
              <a:rPr lang="en-GB" sz="1100" dirty="0" smtClean="0"/>
              <a:t> for ‘Communication via Email’</a:t>
            </a:r>
            <a:endParaRPr lang="en-GB" sz="11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259703" y="1202656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8654294">
            <a:off x="4088274" y="794023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Jul’16</a:t>
            </a:r>
            <a:endParaRPr lang="en-US" sz="105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111801" y="1632221"/>
            <a:ext cx="1916209" cy="7498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 becomes the </a:t>
            </a:r>
            <a:r>
              <a:rPr lang="en-GB" sz="1100" b="1" dirty="0" smtClean="0"/>
              <a:t>single preferred vendor</a:t>
            </a:r>
            <a:r>
              <a:rPr lang="en-GB" sz="1100" dirty="0" smtClean="0"/>
              <a:t> for PEGA  at ING 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7388696" y="1257837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8654294">
            <a:off x="7197538" y="836385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Oct’16</a:t>
            </a:r>
            <a:endParaRPr lang="en-US" sz="105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7282569" y="1584522"/>
            <a:ext cx="1113600" cy="10883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Offshore </a:t>
            </a:r>
            <a:r>
              <a:rPr lang="en-GB" sz="1100" dirty="0" smtClean="0"/>
              <a:t>set-up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TCS’ PEGA Expert as </a:t>
            </a:r>
            <a:r>
              <a:rPr lang="en-GB" sz="1100" b="1" dirty="0" smtClean="0"/>
              <a:t>Scrum Master </a:t>
            </a:r>
            <a:endParaRPr lang="en-GB" sz="11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10108699" y="1228465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8654294">
            <a:off x="9872591" y="777062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Dec’16</a:t>
            </a:r>
            <a:endParaRPr lang="en-US" sz="105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9958299" y="1576963"/>
            <a:ext cx="1916209" cy="91908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TCS to support the </a:t>
            </a:r>
            <a:r>
              <a:rPr lang="en-GB" sz="1100" b="1" dirty="0" smtClean="0"/>
              <a:t>upgrade</a:t>
            </a:r>
            <a:r>
              <a:rPr lang="en-GB" sz="1100" dirty="0" smtClean="0"/>
              <a:t> and in Global Roll-out, Handle Payments Investigations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8596891" y="1236538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8654294">
            <a:off x="8380592" y="797946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Nov’16</a:t>
            </a:r>
            <a:endParaRPr lang="en-US" sz="1050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8444774" y="1563727"/>
            <a:ext cx="1427593" cy="14269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CDH engagement </a:t>
            </a:r>
            <a:r>
              <a:rPr lang="en-GB" sz="1100" dirty="0" smtClean="0"/>
              <a:t>kick-off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PEGA  </a:t>
            </a:r>
            <a:r>
              <a:rPr lang="en-US" sz="1100" dirty="0"/>
              <a:t>selected as tool to </a:t>
            </a:r>
            <a:r>
              <a:rPr lang="en-US" sz="1100" b="1" dirty="0"/>
              <a:t>Handle Case Management </a:t>
            </a:r>
            <a:r>
              <a:rPr lang="en-US" sz="1100" dirty="0"/>
              <a:t>in WBS</a:t>
            </a:r>
            <a:r>
              <a:rPr lang="en-US" sz="1100" dirty="0" smtClean="0"/>
              <a:t>.</a:t>
            </a:r>
            <a:endParaRPr lang="en-GB" sz="1100" dirty="0"/>
          </a:p>
          <a:p>
            <a:endParaRPr lang="en-GB" sz="11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1299984" y="1256984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50555" y="1634977"/>
            <a:ext cx="1053325" cy="108836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Engagement </a:t>
            </a:r>
          </a:p>
          <a:p>
            <a:r>
              <a:rPr lang="en-GB" sz="1100" b="1" dirty="0" smtClean="0"/>
              <a:t>Kick-off  </a:t>
            </a:r>
            <a:r>
              <a:rPr lang="en-GB" sz="1100" b="1" dirty="0" err="1" smtClean="0"/>
              <a:t>Pega</a:t>
            </a:r>
            <a:r>
              <a:rPr lang="en-GB" sz="1100" b="1" dirty="0" smtClean="0"/>
              <a:t> Smart Investigate </a:t>
            </a:r>
            <a:r>
              <a:rPr lang="en-GB" sz="1100" dirty="0" smtClean="0"/>
              <a:t>for Payments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sp>
        <p:nvSpPr>
          <p:cNvPr id="75" name="TextBox 74"/>
          <p:cNvSpPr txBox="1"/>
          <p:nvPr/>
        </p:nvSpPr>
        <p:spPr>
          <a:xfrm rot="18654294">
            <a:off x="5758641" y="782449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Aug’16</a:t>
            </a:r>
            <a:endParaRPr lang="en-US" sz="1050" dirty="0" smtClean="0"/>
          </a:p>
        </p:txBody>
      </p:sp>
      <p:sp>
        <p:nvSpPr>
          <p:cNvPr id="76" name="TextBox 75"/>
          <p:cNvSpPr txBox="1"/>
          <p:nvPr/>
        </p:nvSpPr>
        <p:spPr>
          <a:xfrm>
            <a:off x="5986183" y="1606291"/>
            <a:ext cx="1142009" cy="7498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 smtClean="0"/>
              <a:t>Proposal </a:t>
            </a:r>
            <a:r>
              <a:rPr lang="en-GB" sz="1100" b="1" dirty="0"/>
              <a:t>for Upgrade </a:t>
            </a:r>
            <a:r>
              <a:rPr lang="en-GB" sz="1100" dirty="0"/>
              <a:t>of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 smtClean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5888941" y="1233234"/>
            <a:ext cx="0" cy="32063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18654294">
            <a:off x="1083804" y="839199"/>
            <a:ext cx="649278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50" dirty="0" smtClean="0"/>
              <a:t>Jan’16</a:t>
            </a:r>
            <a:endParaRPr lang="en-US" sz="1050" dirty="0" smtClean="0"/>
          </a:p>
        </p:txBody>
      </p:sp>
      <p:sp>
        <p:nvSpPr>
          <p:cNvPr id="87" name="Rounded Rectangle 86"/>
          <p:cNvSpPr/>
          <p:nvPr/>
        </p:nvSpPr>
        <p:spPr>
          <a:xfrm>
            <a:off x="253246" y="2991033"/>
            <a:ext cx="11409309" cy="337319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Key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</a:rPr>
              <a:t>Highlights:</a:t>
            </a:r>
          </a:p>
          <a:p>
            <a:pPr>
              <a:lnSpc>
                <a:spcPct val="90000"/>
              </a:lnSpc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15 FTE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supporting the Communication Manager (PEGA) engagement at ING BE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Transitioned from </a:t>
            </a:r>
            <a:r>
              <a:rPr lang="en-GB" sz="1400" dirty="0" err="1" smtClean="0">
                <a:solidFill>
                  <a:schemeClr val="accent6">
                    <a:lumMod val="50000"/>
                  </a:schemeClr>
                </a:solidFill>
              </a:rPr>
              <a:t>Pega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 Systems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Onsite- Offshore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delivery model to achieve cost benefits with 50% offshore leverage as of date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Implementation of ‘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Payments Automation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’ 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to reduce FTE's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and Manual errors for handling payments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investigations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</a:rPr>
              <a:t>Value Additions:</a:t>
            </a:r>
          </a:p>
          <a:p>
            <a:pPr>
              <a:lnSpc>
                <a:spcPct val="90000"/>
              </a:lnSpc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Recommendations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for Training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Plan for Business and IT teams in ING, leading to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direct cost savings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Common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Foundation Framework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Validation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and recommendations report with design gap analysis and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recommendations with involvement of TCS’ </a:t>
            </a: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Centre of Excellence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</a:rPr>
              <a:t>Proof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of Concept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for Nolio &amp; Pega integration for Deployment Automation aligning to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DevOps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principles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Fixed price offshore driven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work package for implementation of Communication via email to achieve cost benefits with end-to-end delivery ownership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00" kern="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9633" y="3142833"/>
            <a:ext cx="2285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 be updated by </a:t>
            </a:r>
            <a:r>
              <a:rPr lang="en-US" b="1" dirty="0" err="1" smtClean="0"/>
              <a:t>Preetham</a:t>
            </a:r>
            <a:r>
              <a:rPr lang="en-US" b="1" dirty="0" smtClean="0"/>
              <a:t> with NL details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4595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TCS Capability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22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9" y="742949"/>
            <a:ext cx="7415212" cy="542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49" y="1668272"/>
            <a:ext cx="4314825" cy="3446652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Touch Point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28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2" y="800100"/>
            <a:ext cx="9515476" cy="460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4" y="5372976"/>
            <a:ext cx="8010526" cy="1162050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Touch Point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797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24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Continuous Delivery as a service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73299" y="754575"/>
            <a:ext cx="11699639" cy="702749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200" b="1" dirty="0">
                <a:solidFill>
                  <a:srgbClr val="000000"/>
                </a:solidFill>
                <a:latin typeface="Calibiri"/>
              </a:rPr>
              <a:t>Project Details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GBS is a Wholesale c</a:t>
            </a:r>
            <a:r>
              <a:rPr lang="en-GB" sz="1200" dirty="0">
                <a:solidFill>
                  <a:srgbClr val="000000"/>
                </a:solidFill>
                <a:latin typeface="Calibiri"/>
              </a:rPr>
              <a:t>ore banking application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hosted on HP Non Stop Blades Server. It supports banking products like Customer &amp; Account Management,  Funds Transfer, Capital Markets, Foreign Exchange, Lending, Finance and Reporting for 5 Europe Branches. </a:t>
            </a:r>
            <a:r>
              <a:rPr lang="en-US" sz="1200" dirty="0" smtClean="0">
                <a:solidFill>
                  <a:srgbClr val="000000"/>
                </a:solidFill>
                <a:latin typeface="Calibiri"/>
              </a:rPr>
              <a:t> TCS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@ ING GBS has been providing maintenance and enhancement for the GBS application from Mumbai and Netherlands.  </a:t>
            </a:r>
          </a:p>
          <a:p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677880"/>
            <a:ext cx="6654079" cy="1608245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Commencement Date: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Ongoing </a:t>
            </a:r>
            <a:r>
              <a:rPr lang="en-US" altLang="en-US" sz="1200" dirty="0">
                <a:solidFill>
                  <a:srgbClr val="000000"/>
                </a:solidFill>
                <a:latin typeface="Calibiri"/>
              </a:rPr>
              <a:t>Project incepted in Feb 2003 </a:t>
            </a:r>
            <a:endParaRPr lang="en-US" sz="1200" dirty="0">
              <a:solidFill>
                <a:srgbClr val="000000"/>
              </a:solidFill>
              <a:latin typeface="Calibiri"/>
            </a:endParaRPr>
          </a:p>
          <a:p>
            <a:endParaRPr lang="en-US" sz="1200" dirty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Team Size/Locations: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9 Distributed  (4 NL  / 5 IN) </a:t>
            </a: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Delivery Model :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Onsite / Offshore  </a:t>
            </a:r>
            <a:endParaRPr lang="en-US" sz="1200" b="1" dirty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Delivery Methodology :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Agile Scrum  </a:t>
            </a:r>
            <a:endParaRPr lang="en-US" sz="1200" b="1" dirty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Engagement Model: 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Fixed Price </a:t>
            </a:r>
            <a:endParaRPr lang="en-US" sz="1200" b="1" dirty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Customer Satisfaction score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: 91,79%</a:t>
            </a:r>
            <a:endParaRPr lang="en-US" sz="1200" dirty="0">
              <a:solidFill>
                <a:prstClr val="white"/>
              </a:solidFill>
              <a:latin typeface="Calibiri"/>
            </a:endParaRPr>
          </a:p>
          <a:p>
            <a:pPr algn="ctr"/>
            <a:endParaRPr lang="en-US" sz="1000" dirty="0">
              <a:solidFill>
                <a:prstClr val="white"/>
              </a:solidFill>
            </a:endParaRPr>
          </a:p>
          <a:p>
            <a:pPr algn="ctr"/>
            <a:endParaRPr lang="en-US" sz="1350" dirty="0">
              <a:solidFill>
                <a:prstClr val="white"/>
              </a:solidFill>
            </a:endParaRPr>
          </a:p>
          <a:p>
            <a:pPr algn="ctr"/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393932"/>
            <a:ext cx="6654079" cy="3083942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Business Line: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Core Banking - Funds Transfer, Capital Market, Foreign Exchange, Lending, Finance, Reporting.</a:t>
            </a:r>
          </a:p>
          <a:p>
            <a:endParaRPr lang="en-US" sz="1200" b="1" dirty="0" smtClean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 smtClean="0">
                <a:solidFill>
                  <a:srgbClr val="000000"/>
                </a:solidFill>
                <a:latin typeface="Calibiri"/>
              </a:rPr>
              <a:t>Applications </a:t>
            </a:r>
            <a:r>
              <a:rPr lang="en-US" sz="1200" b="1" dirty="0">
                <a:solidFill>
                  <a:srgbClr val="000000"/>
                </a:solidFill>
                <a:latin typeface="Calibiri"/>
              </a:rPr>
              <a:t>Supported: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GBS  (Vendor Delivered</a:t>
            </a:r>
            <a:r>
              <a:rPr lang="en-US" sz="1200" dirty="0" smtClean="0">
                <a:solidFill>
                  <a:srgbClr val="000000"/>
                </a:solidFill>
                <a:latin typeface="Calibiri"/>
              </a:rPr>
              <a:t>)</a:t>
            </a:r>
          </a:p>
          <a:p>
            <a:endParaRPr lang="en-US" sz="1200" dirty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Scope of Services:  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Assess and evaluate requirements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Techno-Functional &amp; Impact analysis, provide technical solution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Development, Unit testing/Functional testing and Quality Assurance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Release / UAT coordination, Second Line support 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DT Environment management. </a:t>
            </a:r>
          </a:p>
          <a:p>
            <a:r>
              <a:rPr lang="en-US" sz="1200" b="1" dirty="0">
                <a:solidFill>
                  <a:srgbClr val="000000"/>
                </a:solidFill>
                <a:latin typeface="Calibiri"/>
              </a:rPr>
              <a:t>Service Window: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09:00  to 18:00 CET In-House, weekdays. 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18:00  to 06:00 CET Stand-by, weekdays. </a:t>
            </a:r>
          </a:p>
          <a:p>
            <a:pPr marL="214313" lvl="1" indent="-214313" defTabSz="466725">
              <a:lnSpc>
                <a:spcPct val="90000"/>
              </a:lnSpc>
              <a:spcAft>
                <a:spcPct val="15000"/>
              </a:spcAft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latin typeface="Calibiri"/>
              </a:rPr>
              <a:t>24 * 2 Stand-by support,  weekends.</a:t>
            </a:r>
          </a:p>
          <a:p>
            <a:endParaRPr lang="en-US" sz="1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8424" y="2049355"/>
            <a:ext cx="4825279" cy="3079809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b="1" dirty="0" smtClean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 smtClean="0">
                <a:solidFill>
                  <a:srgbClr val="000000"/>
                </a:solidFill>
                <a:latin typeface="Calibiri"/>
              </a:rPr>
              <a:t>Technology </a:t>
            </a:r>
            <a:r>
              <a:rPr lang="en-US" sz="1200" b="1" dirty="0">
                <a:solidFill>
                  <a:srgbClr val="000000"/>
                </a:solidFill>
                <a:latin typeface="Calibiri"/>
              </a:rPr>
              <a:t>Stack :  </a:t>
            </a:r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&gt;  HP Non Stop Tandem Servers and utilities hosting vendor delivered GBS </a:t>
            </a:r>
          </a:p>
          <a:p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                                    &gt; Guardian OS</a:t>
            </a:r>
          </a:p>
          <a:p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                   	          </a:t>
            </a:r>
            <a:r>
              <a:rPr lang="en-US" sz="1200" dirty="0" smtClean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     &gt; </a:t>
            </a:r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Database - Enscribe and SQL MP , </a:t>
            </a:r>
          </a:p>
          <a:p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                                    &gt; Programming Language - COBOL, TAL , TACL </a:t>
            </a:r>
          </a:p>
          <a:p>
            <a:endParaRPr lang="en-US" sz="1200" b="1" dirty="0" smtClean="0">
              <a:solidFill>
                <a:srgbClr val="000000"/>
              </a:solidFill>
              <a:latin typeface="Calibiri"/>
            </a:endParaRPr>
          </a:p>
          <a:p>
            <a:endParaRPr lang="en-US" sz="1200" b="1" dirty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 smtClean="0">
                <a:solidFill>
                  <a:srgbClr val="000000"/>
                </a:solidFill>
                <a:latin typeface="Calibiri"/>
              </a:rPr>
              <a:t>Tools </a:t>
            </a:r>
            <a:r>
              <a:rPr lang="en-US" sz="1200" b="1" dirty="0">
                <a:solidFill>
                  <a:srgbClr val="000000"/>
                </a:solidFill>
                <a:latin typeface="Calibiri"/>
              </a:rPr>
              <a:t>used:  </a:t>
            </a:r>
            <a:r>
              <a:rPr lang="en-US" sz="1200" dirty="0">
                <a:solidFill>
                  <a:schemeClr val="tx1"/>
                </a:solidFill>
                <a:latin typeface="Calibiri"/>
                <a:cs typeface="Arial" panose="020B0604020202020204" pitchFamily="34" charset="0"/>
              </a:rPr>
              <a:t>SNOW, HP ALM, JIRA, Win6530 Terminal emulator for Tandem mainframe, Confluence, ING Share point</a:t>
            </a:r>
          </a:p>
          <a:p>
            <a:endParaRPr lang="en-US" sz="1200" dirty="0">
              <a:solidFill>
                <a:srgbClr val="000000"/>
              </a:solidFill>
              <a:latin typeface="Calibiri"/>
            </a:endParaRPr>
          </a:p>
          <a:p>
            <a:endParaRPr lang="en-US" sz="1200" b="1" dirty="0" smtClean="0">
              <a:solidFill>
                <a:srgbClr val="000000"/>
              </a:solidFill>
              <a:latin typeface="Calibiri"/>
            </a:endParaRPr>
          </a:p>
          <a:p>
            <a:r>
              <a:rPr lang="en-US" sz="1200" b="1" dirty="0" smtClean="0">
                <a:solidFill>
                  <a:srgbClr val="000000"/>
                </a:solidFill>
                <a:latin typeface="Calibiri"/>
              </a:rPr>
              <a:t>Value </a:t>
            </a:r>
            <a:r>
              <a:rPr lang="en-US" sz="1200" b="1" dirty="0">
                <a:solidFill>
                  <a:srgbClr val="000000"/>
                </a:solidFill>
                <a:latin typeface="Calibiri"/>
              </a:rPr>
              <a:t>delivered:  </a:t>
            </a:r>
            <a:r>
              <a:rPr lang="en-US" sz="1200" dirty="0">
                <a:solidFill>
                  <a:srgbClr val="000000"/>
                </a:solidFill>
                <a:latin typeface="Calibiri"/>
              </a:rPr>
              <a:t>Automation of System Backup and Refresh. </a:t>
            </a:r>
          </a:p>
        </p:txBody>
      </p:sp>
    </p:spTree>
    <p:extLst>
      <p:ext uri="{BB962C8B-B14F-4D97-AF65-F5344CB8AC3E}">
        <p14:creationId xmlns:p14="http://schemas.microsoft.com/office/powerpoint/2010/main" val="1461663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25</a:t>
            </a:fld>
            <a:endParaRPr lang="en-US" dirty="0">
              <a:solidFill>
                <a:srgbClr val="505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6934" y="802991"/>
            <a:ext cx="7467443" cy="4154772"/>
            <a:chOff x="754147" y="1086984"/>
            <a:chExt cx="10206421" cy="4069867"/>
          </a:xfrm>
        </p:grpSpPr>
        <p:sp>
          <p:nvSpPr>
            <p:cNvPr id="5" name="Rectangle 4"/>
            <p:cNvSpPr/>
            <p:nvPr/>
          </p:nvSpPr>
          <p:spPr>
            <a:xfrm>
              <a:off x="755372" y="1110019"/>
              <a:ext cx="1296460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Experience</a:t>
              </a:r>
              <a:endParaRPr lang="en-GB" sz="13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62965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People</a:t>
              </a:r>
              <a:endParaRPr lang="en-GB" sz="13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70558" y="1110019"/>
              <a:ext cx="1268062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Innovation Labs</a:t>
              </a:r>
              <a:endParaRPr lang="en-GB" sz="13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8154" y="1110019"/>
              <a:ext cx="1184317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Services</a:t>
              </a:r>
              <a:endParaRPr lang="en-GB" sz="13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34073" y="1110019"/>
              <a:ext cx="1560734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Competency Development</a:t>
              </a:r>
              <a:endParaRPr lang="en-GB" sz="13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4178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1900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Pega certified,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200+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Chordiant consultants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50+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 Decision Management Consultants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4147" y="1893460"/>
              <a:ext cx="1185705" cy="3263390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40+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major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clients on PEGA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</a:t>
              </a:r>
              <a:r>
                <a:rPr lang="en-US" sz="1100" dirty="0" err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Customer Attrition in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BFS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 implementations at TCS since 2001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61861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TCS Pega Lab in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Cincinnati and  Hyderabad with latest Pega platform &amp; applications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Bookman Old Style" panose="02050604050505020204" pitchFamily="18" charset="0"/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71892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End-to-End Pega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Consulting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ADM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services</a:t>
              </a: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Upgrades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achieved for 10+ customers</a:t>
              </a: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&gt;90% CSI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achieved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5494" y="1893462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Leverage Pega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Academy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ICALMS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2000+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Courses and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90,000+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Lessons Completed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93053" y="1086984"/>
              <a:ext cx="2067515" cy="8455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Strategic </a:t>
              </a:r>
            </a:p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Consulting</a:t>
              </a:r>
            </a:p>
            <a:p>
              <a:pPr algn="ctr" defTabSz="457200">
                <a:defRPr/>
              </a:pPr>
              <a:r>
                <a:rPr lang="en-US" sz="1600" b="1" i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Partner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714142" y="1961410"/>
              <a:ext cx="2067513" cy="3193005"/>
            </a:xfrm>
            <a:prstGeom prst="rect">
              <a:avLst/>
            </a:prstGeom>
            <a:solidFill>
              <a:srgbClr val="55A51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457200">
                <a:defRPr/>
              </a:pPr>
              <a:r>
                <a:rPr lang="en-US" sz="1200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Received </a:t>
              </a:r>
              <a:r>
                <a:rPr lang="en-US" sz="1200" b="1" i="1" u="sng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Transformation in Communications</a:t>
              </a:r>
              <a:r>
                <a:rPr lang="en-US" sz="1200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200" b="1" i="1" u="sng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Partner Excellence Award , </a:t>
              </a:r>
              <a:r>
                <a:rPr lang="en-GB" sz="1200" b="1" i="1" u="sng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 Success in Financial Services, Market </a:t>
              </a:r>
              <a:r>
                <a:rPr lang="en-US" sz="1200" b="1" i="1" u="sng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Development  Award  </a:t>
              </a:r>
              <a:r>
                <a:rPr lang="en-US" sz="1200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from Pegasystems</a:t>
              </a:r>
              <a:endParaRPr lang="en-US" sz="1200" b="1" u="sng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08893" y="1107585"/>
              <a:ext cx="1485850" cy="783442"/>
            </a:xfrm>
            <a:prstGeom prst="rect">
              <a:avLst/>
            </a:prstGeom>
            <a:solidFill>
              <a:srgbClr val="4E84C4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defRPr/>
              </a:pPr>
              <a:r>
                <a:rPr lang="en-US" sz="1300" b="1" dirty="0">
                  <a:solidFill>
                    <a:prstClr val="white"/>
                  </a:solidFill>
                  <a:latin typeface="Candara" panose="020E0502030303020204" pitchFamily="34" charset="0"/>
                  <a:cs typeface="Calibri" pitchFamily="34" charset="0"/>
                </a:rPr>
                <a:t>R&amp;D, Investments</a:t>
              </a:r>
              <a:endParaRPr lang="en-GB" sz="1300" b="1" dirty="0">
                <a:solidFill>
                  <a:prstClr val="white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3753" y="1891027"/>
              <a:ext cx="1185705" cy="3263389"/>
            </a:xfrm>
            <a:prstGeom prst="rect">
              <a:avLst/>
            </a:prstGeom>
            <a:solidFill>
              <a:srgbClr val="4E84C4">
                <a:lumMod val="40000"/>
                <a:lumOff val="60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82945" tIns="41473" rIns="82945" bIns="4147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50+ 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Tools and Accelerators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Industry solutions </a:t>
              </a: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endPara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tabLst>
                  <a:tab pos="820812" algn="l"/>
                  <a:tab pos="1477462" algn="l"/>
                  <a:tab pos="2134111" algn="l"/>
                  <a:tab pos="2789322" algn="l"/>
                  <a:tab pos="3445971" algn="l"/>
                </a:tabLs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Sponsor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of Pega </a:t>
              </a:r>
              <a:r>
                <a:rPr lang="en-US" sz="11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Digital</a:t>
              </a: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events and forums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6934" y="5027128"/>
            <a:ext cx="6932959" cy="73843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1450" indent="-171450" defTabSz="685800">
              <a:buFont typeface="Arial" panose="020B0604020202020204" pitchFamily="34" charset="0"/>
              <a:buChar char="•"/>
            </a:pPr>
            <a:r>
              <a:rPr lang="en-GB" sz="1200" b="1" i="1" dirty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 of the Business Transformation Award in Communication and Media Industry by </a:t>
            </a:r>
            <a:r>
              <a:rPr lang="en-GB" sz="1200" b="1" i="1" dirty="0" err="1" smtClean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Pega</a:t>
            </a:r>
            <a:r>
              <a:rPr lang="en-GB" sz="1200" b="1" i="1" dirty="0" smtClean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</a:t>
            </a:r>
          </a:p>
          <a:p>
            <a:pPr marL="171450" indent="-171450" defTabSz="62208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i="1" dirty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TCS has highest level of Partnership with </a:t>
            </a:r>
            <a:r>
              <a:rPr lang="en-GB" sz="1200" b="1" i="1" dirty="0" err="1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Pega</a:t>
            </a:r>
            <a:r>
              <a:rPr lang="en-GB" sz="1200" b="1" i="1" dirty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Strategic Consulting Partners</a:t>
            </a:r>
          </a:p>
          <a:p>
            <a:pPr marL="171450" indent="-171450" defTabSz="62208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200" b="1" i="1" dirty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TCS is Second Largest </a:t>
            </a:r>
            <a:r>
              <a:rPr lang="en-GB" sz="1200" b="1" i="1" dirty="0" err="1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Pega</a:t>
            </a:r>
            <a:r>
              <a:rPr lang="en-GB" sz="1200" b="1" i="1" dirty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 provider across the </a:t>
            </a:r>
            <a:r>
              <a:rPr lang="en-GB" sz="1200" b="1" i="1" dirty="0" smtClean="0">
                <a:solidFill>
                  <a:srgbClr val="F3FA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Globe</a:t>
            </a:r>
            <a:endParaRPr lang="en-GB" sz="1200" b="1" i="1" dirty="0">
              <a:solidFill>
                <a:srgbClr val="F3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3" descr="C:\Users\171253\Pictures\New_Partner_Logo_Dec22-F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4565" y="559947"/>
            <a:ext cx="1870870" cy="132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8658190" y="1234608"/>
            <a:ext cx="196727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accent1"/>
                </a:solidFill>
              </a:rPr>
              <a:t>Evaluated and Recommended by Gartner and Forrester for BPM services </a:t>
            </a:r>
            <a:endParaRPr lang="en-GB" sz="1000" i="1" dirty="0">
              <a:solidFill>
                <a:schemeClr val="accent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48935" y="1887882"/>
            <a:ext cx="2422697" cy="179845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303" y="3686337"/>
            <a:ext cx="2422697" cy="1630462"/>
          </a:xfrm>
          <a:prstGeom prst="rect">
            <a:avLst/>
          </a:prstGeom>
        </p:spPr>
      </p:pic>
      <p:sp>
        <p:nvSpPr>
          <p:cNvPr id="26" name="Title 4"/>
          <p:cNvSpPr txBox="1">
            <a:spLocks/>
          </p:cNvSpPr>
          <p:nvPr/>
        </p:nvSpPr>
        <p:spPr>
          <a:xfrm>
            <a:off x="304800" y="111608"/>
            <a:ext cx="11608903" cy="551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TCS capabilities in PEGA- snapshot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19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Way of working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0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3200" dirty="0"/>
              <a:t>Successful Distributed Agile </a:t>
            </a:r>
            <a:r>
              <a:rPr lang="en-GB" sz="3200" dirty="0" err="1"/>
              <a:t>WoW</a:t>
            </a:r>
            <a:endParaRPr lang="nl-NL" sz="3200" dirty="0"/>
          </a:p>
        </p:txBody>
      </p:sp>
      <p:pic>
        <p:nvPicPr>
          <p:cNvPr id="2051" name="Picture 3" descr="_1_11042B8011042940002841A6C12581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30" y="890533"/>
            <a:ext cx="4758041" cy="356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20" y="3206686"/>
            <a:ext cx="2406011" cy="1691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56" y="4898412"/>
            <a:ext cx="3375589" cy="1315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51" y="948164"/>
            <a:ext cx="2322148" cy="26267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sx="97000" sy="23000" kx="900000" algn="br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7" y="945632"/>
            <a:ext cx="3622405" cy="2094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965" y="3440727"/>
            <a:ext cx="3234512" cy="21152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58009" y="3768993"/>
            <a:ext cx="3261263" cy="244458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406021" y="62495"/>
            <a:ext cx="558020" cy="570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840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3200" dirty="0"/>
              <a:t>Learnings from similar transition experiences within ING</a:t>
            </a:r>
            <a:endParaRPr lang="nl-NL" sz="3200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1" y="838805"/>
            <a:ext cx="3746962" cy="24330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24" y="1261484"/>
            <a:ext cx="3809053" cy="22449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0867" y="873703"/>
            <a:ext cx="4343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</a:rPr>
              <a:t>Teams</a:t>
            </a:r>
          </a:p>
          <a:p>
            <a:pPr marL="380990" indent="-380990">
              <a:buFont typeface="Wingdings" panose="05000000000000000000" pitchFamily="2" charset="2"/>
              <a:buChar char="ü"/>
            </a:pPr>
            <a:r>
              <a:rPr lang="en-GB" sz="1600" dirty="0" smtClean="0">
                <a:latin typeface="Calibri" panose="020F0502020204030204" pitchFamily="34" charset="0"/>
              </a:rPr>
              <a:t>WUB, IB</a:t>
            </a:r>
            <a:endParaRPr lang="en-GB" sz="1600" dirty="0">
              <a:latin typeface="Calibri" panose="020F0502020204030204" pitchFamily="34" charset="0"/>
            </a:endParaRPr>
          </a:p>
          <a:p>
            <a:pPr marL="380990" indent="-380990"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</a:rPr>
              <a:t>Electronic Banking, ING Belgium</a:t>
            </a:r>
          </a:p>
          <a:p>
            <a:endParaRPr lang="en-GB" sz="1600" dirty="0">
              <a:latin typeface="Calibri" panose="020F0502020204030204" pitchFamily="34" charset="0"/>
            </a:endParaRPr>
          </a:p>
          <a:p>
            <a:pPr marL="380990" indent="-380990">
              <a:buFont typeface="Wingdings" panose="05000000000000000000" pitchFamily="2" charset="2"/>
              <a:buChar char="ü"/>
            </a:pPr>
            <a:endParaRPr lang="nl-NL" sz="1600" dirty="0"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867" y="2383935"/>
            <a:ext cx="3777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</a:rPr>
              <a:t>Highlights</a:t>
            </a:r>
            <a:endParaRPr lang="en-GB" sz="1600" dirty="0">
              <a:latin typeface="Calibri" panose="020F0502020204030204" pitchFamily="34" charset="0"/>
            </a:endParaRPr>
          </a:p>
          <a:p>
            <a:pPr marL="380990" indent="-380990"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</a:rPr>
              <a:t>In-house and vendor products</a:t>
            </a:r>
          </a:p>
          <a:p>
            <a:pPr marL="380990" indent="-380990"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</a:rPr>
              <a:t>High offshore leverage</a:t>
            </a:r>
          </a:p>
          <a:p>
            <a:pPr marL="380990" indent="-380990"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</a:rPr>
              <a:t>Varied technologies</a:t>
            </a:r>
            <a:endParaRPr lang="nl-NL" sz="1600" dirty="0">
              <a:latin typeface="Calibri" panose="020F0502020204030204" pitchFamily="34" charset="0"/>
            </a:endParaRPr>
          </a:p>
          <a:p>
            <a:pPr marL="380990" indent="-380990"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</a:rPr>
              <a:t>Diverse skillsets</a:t>
            </a:r>
          </a:p>
          <a:p>
            <a:pPr marL="380990" indent="-380990">
              <a:buFont typeface="Wingdings" panose="05000000000000000000" pitchFamily="2" charset="2"/>
              <a:buChar char="ü"/>
            </a:pPr>
            <a:endParaRPr lang="en-GB" sz="1600" dirty="0">
              <a:latin typeface="Calibri" panose="020F0502020204030204" pitchFamily="34" charset="0"/>
            </a:endParaRPr>
          </a:p>
          <a:p>
            <a:pPr marL="380990" indent="-380990">
              <a:buFont typeface="Wingdings" panose="05000000000000000000" pitchFamily="2" charset="2"/>
              <a:buChar char="ü"/>
            </a:pPr>
            <a:endParaRPr lang="nl-NL" sz="1600" dirty="0"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741" y="3334030"/>
            <a:ext cx="3620447" cy="222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724" y="4445280"/>
            <a:ext cx="2943226" cy="19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990" y="3385738"/>
            <a:ext cx="11154975" cy="582930"/>
          </a:xfrm>
        </p:spPr>
        <p:txBody>
          <a:bodyPr/>
          <a:lstStyle/>
          <a:p>
            <a:r>
              <a:rPr lang="en-GB" dirty="0" smtClean="0"/>
              <a:t>TCS Overview, TCS-ING Global Engagements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2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30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4675" y="1800225"/>
            <a:ext cx="55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Preetham</a:t>
            </a:r>
            <a:r>
              <a:rPr lang="en-US" dirty="0" smtClean="0"/>
              <a:t> and </a:t>
            </a:r>
            <a:r>
              <a:rPr lang="en-US" dirty="0" err="1" smtClean="0"/>
              <a:t>Prachi</a:t>
            </a:r>
            <a:r>
              <a:rPr lang="en-US" dirty="0" smtClean="0"/>
              <a:t> to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3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 needed from 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6645" y="103821"/>
            <a:ext cx="8638639" cy="4873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dirty="0"/>
              <a:t>Support Needed from 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325" y="3800320"/>
            <a:ext cx="3491319" cy="1514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913" y="1296894"/>
            <a:ext cx="3362731" cy="2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roadmap (backlog)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496CA8-C4BC-45A4-B02D-3DF99ACACEE3}" type="slidenum">
              <a:rPr lang="en-US" smtClean="0">
                <a:solidFill>
                  <a:srgbClr val="505050"/>
                </a:solidFill>
              </a:rPr>
              <a:pPr/>
              <a:t>34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275" y="1671638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Preetham</a:t>
            </a:r>
            <a:r>
              <a:rPr lang="en-US" dirty="0" smtClean="0"/>
              <a:t> to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9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 smtClean="0"/>
              <a:t>Thank You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785938"/>
            <a:ext cx="5986462" cy="1722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221" y="3957590"/>
            <a:ext cx="1561630" cy="1989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9246" y="4030233"/>
            <a:ext cx="4523329" cy="1916576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bg1"/>
                </a:solidFill>
              </a:rPr>
              <a:t>“Innovation is more important than ever to survive in a fast changing world. ING has always been able to stay a step ahead and even to disrupt the financial Industry. To keep on delivering a differentiating experience to our customers, we have to work with partners with similar high ambitions and a forward-thinking mentality. TCS has been of great added value to help us accelerating Innovation so far.”  </a:t>
            </a:r>
          </a:p>
          <a:p>
            <a:pPr algn="just"/>
            <a:endParaRPr lang="en-US" sz="1100" dirty="0">
              <a:solidFill>
                <a:schemeClr val="bg1"/>
              </a:solidFill>
            </a:endParaRPr>
          </a:p>
          <a:p>
            <a:pPr algn="just"/>
            <a:r>
              <a:rPr lang="en-US" sz="1100" b="1" dirty="0">
                <a:solidFill>
                  <a:schemeClr val="bg1"/>
                </a:solidFill>
              </a:rPr>
              <a:t>Ignacio Julia Vilar</a:t>
            </a:r>
          </a:p>
          <a:p>
            <a:pPr algn="just"/>
            <a:r>
              <a:rPr lang="en-US" sz="1100" b="1" dirty="0">
                <a:solidFill>
                  <a:schemeClr val="bg1"/>
                </a:solidFill>
              </a:rPr>
              <a:t>Chief Innovation Officer and Head of Retail Banking Segment, ING Group</a:t>
            </a:r>
          </a:p>
        </p:txBody>
      </p:sp>
    </p:spTree>
    <p:extLst>
      <p:ext uri="{BB962C8B-B14F-4D97-AF65-F5344CB8AC3E}">
        <p14:creationId xmlns:p14="http://schemas.microsoft.com/office/powerpoint/2010/main" val="31538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20" y="168144"/>
            <a:ext cx="11608903" cy="551001"/>
          </a:xfrm>
        </p:spPr>
        <p:txBody>
          <a:bodyPr/>
          <a:lstStyle/>
          <a:p>
            <a:r>
              <a:rPr lang="en-US" dirty="0"/>
              <a:t>ING-TCS Relationship Journey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23280" y="745044"/>
            <a:ext cx="10635306" cy="5612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808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57" y="912242"/>
            <a:ext cx="1908515" cy="2202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4893" y="3186252"/>
            <a:ext cx="1858129" cy="268880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1000" i="1" dirty="0" smtClean="0">
                <a:solidFill>
                  <a:schemeClr val="tx2">
                    <a:lumMod val="75000"/>
                  </a:schemeClr>
                </a:solidFill>
              </a:rPr>
              <a:t>“Innovation is more important than ever to survive in a fast changing world. ING has always been able to stay a step ahead and even to disrupt the financial Industry. To keep on delivering a differentiating experience to our customers, we have to work with partners with similar high ambitions and a forward-thinking mentality. TCS has been of great added value to help us accelerating Innovation so far.”  </a:t>
            </a:r>
          </a:p>
          <a:p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00" b="1" dirty="0" smtClean="0">
                <a:solidFill>
                  <a:schemeClr val="tx2">
                    <a:lumMod val="75000"/>
                  </a:schemeClr>
                </a:solidFill>
              </a:rPr>
              <a:t>Ignacio Julia Vilar</a:t>
            </a:r>
          </a:p>
          <a:p>
            <a:r>
              <a:rPr lang="en-US" sz="1000" b="1" dirty="0" smtClean="0">
                <a:solidFill>
                  <a:schemeClr val="tx2">
                    <a:lumMod val="75000"/>
                  </a:schemeClr>
                </a:solidFill>
              </a:rPr>
              <a:t>Chief Innovation Officer, ING Group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558" y="3611460"/>
            <a:ext cx="3585545" cy="211772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38561" y="5658607"/>
            <a:ext cx="3599864" cy="770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Continuous 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Delivery Awards 2015 Global Financial Markets &amp; Lending) </a:t>
            </a:r>
          </a:p>
          <a:p>
            <a:pPr algn="just"/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TCS team awarded trip it to Silicon Valley ( Awarded by Ron Van Kemenade, Group CIO</a:t>
            </a:r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)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n-lt"/>
              <a:cs typeface="Aharoni" panose="02010803020104030203" pitchFamily="2" charset="-79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80" y="3636001"/>
            <a:ext cx="3585545" cy="211539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335429" y="5823005"/>
            <a:ext cx="4124178" cy="392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Continuous Delivery Awards 2016 Global Financial Markets &amp; Lending) </a:t>
            </a:r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- TCS 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&amp; ING Team joint </a:t>
            </a:r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winner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6135" y="110762"/>
            <a:ext cx="8513064" cy="33843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70000"/>
              </a:lnSpc>
              <a:spcBef>
                <a:spcPct val="0"/>
              </a:spcBef>
              <a:buNone/>
              <a:defRPr sz="2400" b="1" baseline="0">
                <a:solidFill>
                  <a:schemeClr val="tx2"/>
                </a:solidFill>
                <a:latin typeface="Calibri" pitchFamily="34" charset="0"/>
                <a:ea typeface="+mj-ea"/>
                <a:cs typeface="ING Me" pitchFamily="2" charset="0"/>
              </a:defRPr>
            </a:lvl1pPr>
          </a:lstStyle>
          <a:p>
            <a:r>
              <a:rPr lang="en-US" dirty="0" smtClean="0"/>
              <a:t>TCS &amp; ING – Collaborating on the Next Gen Solutions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80" y="673442"/>
            <a:ext cx="3585545" cy="221859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40279" y="2931640"/>
            <a:ext cx="3810749" cy="4119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TCS &amp; ING  at Benelux Ansible Meet, 6</a:t>
            </a:r>
            <a:r>
              <a:rPr lang="en-US" sz="1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th</a:t>
            </a:r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Aharoni" panose="02010803020104030203" pitchFamily="2" charset="-79"/>
              </a:rPr>
              <a:t> April 2017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n-lt"/>
              <a:cs typeface="Aharoni" panose="02010803020104030203" pitchFamily="2" charset="-79"/>
            </a:endParaRPr>
          </a:p>
          <a:p>
            <a:endParaRPr lang="en-US" sz="1000" dirty="0">
              <a:solidFill>
                <a:schemeClr val="tx2">
                  <a:lumMod val="75000"/>
                </a:schemeClr>
              </a:solidFill>
              <a:latin typeface="+mn-lt"/>
              <a:cs typeface="Aharoni" panose="02010803020104030203" pitchFamily="2" charset="-79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557" y="651232"/>
            <a:ext cx="3590599" cy="22185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60557" y="2869829"/>
            <a:ext cx="3443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1000" dirty="0">
                <a:solidFill>
                  <a:schemeClr val="tx2">
                    <a:lumMod val="75000"/>
                  </a:schemeClr>
                </a:solidFill>
                <a:ea typeface="+mj-ea"/>
                <a:cs typeface="Aharoni" panose="02010803020104030203" pitchFamily="2" charset="-79"/>
              </a:rPr>
              <a:t>Voice of Customer : Peter N, Head Global Markets &amp; Lending at TCS UK Innovation Forum . Spoke on DevOps and Antipatterns &amp; TCS as </a:t>
            </a:r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Aharoni" panose="02010803020104030203" pitchFamily="2" charset="-79"/>
              </a:rPr>
              <a:t>an 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ea typeface="+mj-ea"/>
                <a:cs typeface="Aharoni" panose="02010803020104030203" pitchFamily="2" charset="-79"/>
              </a:rPr>
              <a:t>Agile Partner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692966" y="671694"/>
            <a:ext cx="2293618" cy="54538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6513" y="468418"/>
            <a:ext cx="11573295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89" y="126488"/>
            <a:ext cx="8319147" cy="487363"/>
          </a:xfr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sz="2400" dirty="0"/>
              <a:t>ING-TCS Relationship – 19 + years and Going Strong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024963" y="746882"/>
            <a:ext cx="9569088" cy="579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32190" y="2617114"/>
            <a:ext cx="1865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Netherlands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Belgium	Germany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1165" y="5334002"/>
            <a:ext cx="125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Australia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0602" y="3988714"/>
            <a:ext cx="1250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Singapore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Manila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3564" y="3091191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France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7240" y="3284262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Spain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7415" y="3776991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62" y="1066800"/>
            <a:ext cx="241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10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047" y="3048001"/>
            <a:ext cx="4591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Serving ALL Market leaders – Netherlands, Belgium,  Luxemburg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Growth Markets – Business Units in Asia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Challengers – France, Australia, Spain</a:t>
            </a:r>
          </a:p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Wholesale Banking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173258" y="1524001"/>
            <a:ext cx="364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00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Engineers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61" y="754781"/>
            <a:ext cx="6705600" cy="4000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623" y="5675805"/>
            <a:ext cx="4625788" cy="633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1" y="3649259"/>
            <a:ext cx="2454012" cy="24967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59107" y="176809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6600"/>
                </a:solidFill>
              </a:rPr>
              <a:t>90 %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53099" y="2037629"/>
            <a:ext cx="149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Current CSI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892" y="1754817"/>
            <a:ext cx="651291" cy="5927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84" y="4238914"/>
            <a:ext cx="4259947" cy="1095087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2385" y="5334001"/>
            <a:ext cx="4239617" cy="1089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5838479" y="3148018"/>
            <a:ext cx="1058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2">
                    <a:lumMod val="75000"/>
                  </a:schemeClr>
                </a:solidFill>
              </a:rPr>
              <a:t>Italy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226891" y="694047"/>
            <a:ext cx="3868488" cy="9177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/>
              <a:t>By virtue of our </a:t>
            </a:r>
            <a:r>
              <a:rPr lang="en-GB" sz="1400" b="1" dirty="0"/>
              <a:t>19+ years’ </a:t>
            </a:r>
            <a:r>
              <a:rPr lang="en-GB" sz="1400" dirty="0"/>
              <a:t>of experience working with ING, TCS has a strong understanding of ING’s ecosystem and the Way of Working</a:t>
            </a:r>
          </a:p>
        </p:txBody>
      </p:sp>
      <p:sp>
        <p:nvSpPr>
          <p:cNvPr id="35" name="Slide Number Placeholder 3"/>
          <p:cNvSpPr txBox="1">
            <a:spLocks/>
          </p:cNvSpPr>
          <p:nvPr/>
        </p:nvSpPr>
        <p:spPr>
          <a:xfrm>
            <a:off x="838201" y="6498003"/>
            <a:ext cx="495300" cy="1881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1" dirty="0">
                <a:solidFill>
                  <a:srgbClr val="333333"/>
                </a:solidFill>
              </a:rPr>
              <a:t>6</a:t>
            </a:r>
          </a:p>
        </p:txBody>
      </p:sp>
      <p:sp>
        <p:nvSpPr>
          <p:cNvPr id="25" name="Slide Number Placeholder 2"/>
          <p:cNvSpPr txBox="1">
            <a:spLocks/>
          </p:cNvSpPr>
          <p:nvPr/>
        </p:nvSpPr>
        <p:spPr>
          <a:xfrm>
            <a:off x="5881045" y="6382699"/>
            <a:ext cx="54065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015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990" y="3385738"/>
            <a:ext cx="11154975" cy="582930"/>
          </a:xfrm>
        </p:spPr>
        <p:txBody>
          <a:bodyPr/>
          <a:lstStyle/>
          <a:p>
            <a:r>
              <a:rPr lang="en-GB" dirty="0" smtClean="0"/>
              <a:t>TCS Understanding of Scope and Objectives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TCS Understanding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8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Understanding of your need (1/2)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13571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971" y="773842"/>
            <a:ext cx="8728953" cy="49969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nboarding process of ING SCF program is being supported by integrated IT solution hosted in third party data center(DXC) comprising of;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(Buyer &amp; Supplier) facing web portal -&gt;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nputting &amp; validating supplier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Microsoft dynamics CRM tool -&gt; Onboarding workflow &amp; Service request handling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seeking out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to a challenge posed by impending exit from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DXC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center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November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76748">
              <a:spcBef>
                <a:spcPts val="375"/>
              </a:spcBef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hoek 15"/>
          <p:cNvSpPr/>
          <p:nvPr/>
        </p:nvSpPr>
        <p:spPr>
          <a:xfrm>
            <a:off x="8924924" y="1328536"/>
            <a:ext cx="3267075" cy="2690098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“IT has an important contribution to laying foundation for further convergence that drives faster time-to-market, improve cost efficiency and improve customer experience.”</a:t>
            </a:r>
          </a:p>
          <a:p>
            <a:pPr>
              <a:spcBef>
                <a:spcPts val="600"/>
              </a:spcBef>
            </a:pPr>
            <a:endParaRPr lang="en-US" sz="1200" dirty="0" smtClean="0">
              <a:solidFill>
                <a:srgbClr val="333333"/>
              </a:solidFill>
            </a:endParaRPr>
          </a:p>
          <a:p>
            <a:pPr>
              <a:spcBef>
                <a:spcPts val="600"/>
              </a:spcBef>
            </a:pPr>
            <a:endParaRPr lang="en-US" sz="1200" dirty="0" smtClean="0">
              <a:solidFill>
                <a:srgbClr val="333333"/>
              </a:solidFill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rgbClr val="333333"/>
              </a:solidFill>
            </a:endParaRPr>
          </a:p>
          <a:p>
            <a:pPr>
              <a:spcBef>
                <a:spcPts val="600"/>
              </a:spcBef>
            </a:pPr>
            <a:endParaRPr lang="en-US" sz="1200" dirty="0" smtClean="0">
              <a:solidFill>
                <a:srgbClr val="33333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64" y="2673585"/>
            <a:ext cx="1170739" cy="11974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709" y="4229100"/>
            <a:ext cx="7552615" cy="117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5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Understanding of your need (2/2)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22" y="1413571"/>
            <a:ext cx="9535886" cy="13553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9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GB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9297" y="828675"/>
            <a:ext cx="8728953" cy="47148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the current endeavor ING wants to move out of DXC data center with no business impact.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While the primary objective is to perform like for like migration, it should be also possible to bring-in process optimization, lay down solid technology foundation for the future and handle operational processes such as IT risk, security monitoring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890" indent="-126890" defTabSz="676748">
              <a:spcBef>
                <a:spcPts val="37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790" y="3098947"/>
            <a:ext cx="2756135" cy="1073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01" y="1314866"/>
            <a:ext cx="2433474" cy="17110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709" y="4200525"/>
            <a:ext cx="7552615" cy="117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13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Understanding- Scope of RFP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TCS Solution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4345D-D80C-446C-AE82-FB7BF2AE66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61BC171F5541874E2D6B611F12CD" ma:contentTypeVersion="0" ma:contentTypeDescription="Create a new document." ma:contentTypeScope="" ma:versionID="a566d05b4f26c9e30ec2adaa2e7741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694224-DE60-47BF-849A-E584B295382C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F0B410-8ADD-4216-A729-70213A83E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7E4C5C3-29F4-403A-A2AA-C5EBF44789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36182</TotalTime>
  <Words>3036</Words>
  <Application>Microsoft Office PowerPoint</Application>
  <PresentationFormat>Widescreen</PresentationFormat>
  <Paragraphs>539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ＭＳ Ｐゴシック</vt:lpstr>
      <vt:lpstr>ＭＳ Ｐゴシック</vt:lpstr>
      <vt:lpstr>Aharoni</vt:lpstr>
      <vt:lpstr>Arial</vt:lpstr>
      <vt:lpstr>Bookman Old Style</vt:lpstr>
      <vt:lpstr>Calibiri</vt:lpstr>
      <vt:lpstr>Calibri</vt:lpstr>
      <vt:lpstr>Candara</vt:lpstr>
      <vt:lpstr>ING Me</vt:lpstr>
      <vt:lpstr>Segoe UI</vt:lpstr>
      <vt:lpstr>Segoe UI Light</vt:lpstr>
      <vt:lpstr>Segoe UI Semibold</vt:lpstr>
      <vt:lpstr>Trebuchet MS</vt:lpstr>
      <vt:lpstr>Tw Cen MT</vt:lpstr>
      <vt:lpstr>Wingdings</vt:lpstr>
      <vt:lpstr>Wingdings 2</vt:lpstr>
      <vt:lpstr>1_Office Theme</vt:lpstr>
      <vt:lpstr>TCS  Response</vt:lpstr>
      <vt:lpstr>Agenda</vt:lpstr>
      <vt:lpstr>TCS Overview, TCS-ING Global Engagements</vt:lpstr>
      <vt:lpstr>ING-TCS Relationship – 19 + years and Going Strong</vt:lpstr>
      <vt:lpstr>TCS Understanding of Scope and Objectives</vt:lpstr>
      <vt:lpstr>Our Understanding of your need (1/2)</vt:lpstr>
      <vt:lpstr>Our Understanding of your need (2/2)</vt:lpstr>
      <vt:lpstr>Our Understanding- Scope of RFP</vt:lpstr>
      <vt:lpstr>PowerPoint Presentation</vt:lpstr>
      <vt:lpstr>Rollout plans </vt:lpstr>
      <vt:lpstr>SCF Migration From DXC Infrastructure to ING Infrastructure</vt:lpstr>
      <vt:lpstr> SC Approach 2:Rebuilding  Portal As Per ING &amp; TPA Compliance</vt:lpstr>
      <vt:lpstr>Synergy benefits from TCS -ING teams</vt:lpstr>
      <vt:lpstr>PowerPoint Presentation</vt:lpstr>
      <vt:lpstr>TCS Experience across ING</vt:lpstr>
      <vt:lpstr>TCS Experience across ING (to be updated by Prachi)</vt:lpstr>
      <vt:lpstr>TCS Experience in PSD2 in other European Bank</vt:lpstr>
      <vt:lpstr>PowerPoint Presentation</vt:lpstr>
      <vt:lpstr>PowerPoint Presentation</vt:lpstr>
      <vt:lpstr>TCS-ING Relationship (PEGA) Journey so far...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 Distributed Agile WoW</vt:lpstr>
      <vt:lpstr>Learnings from similar transition experiences within ING</vt:lpstr>
      <vt:lpstr>PowerPoint Presentation</vt:lpstr>
      <vt:lpstr>PowerPoint Presentation</vt:lpstr>
      <vt:lpstr>PowerPoint Presentation</vt:lpstr>
      <vt:lpstr>Support Needed from ING</vt:lpstr>
      <vt:lpstr>PowerPoint Presentation</vt:lpstr>
      <vt:lpstr>PowerPoint Presentation</vt:lpstr>
      <vt:lpstr>PowerPoint Presentation</vt:lpstr>
      <vt:lpstr>PowerPoint Presentation</vt:lpstr>
      <vt:lpstr>ING-TCS Relationship Journey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PGE Executive Summary May 2017</dc:title>
  <dc:creator>TATA Consultancy Services</dc:creator>
  <cp:lastModifiedBy>Agarwal, S. (Sujit)</cp:lastModifiedBy>
  <cp:revision>527</cp:revision>
  <dcterms:created xsi:type="dcterms:W3CDTF">2016-10-06T18:49:17Z</dcterms:created>
  <dcterms:modified xsi:type="dcterms:W3CDTF">2018-06-05T08:46:03Z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0x010100D9E561BC171F5541874E2D6B611F12CD</vt:lpwstr>
  </property>
</Properties>
</file>